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1" r:id="rId5"/>
    <p:sldId id="259" r:id="rId6"/>
    <p:sldId id="260" r:id="rId7"/>
  </p:sldIdLst>
  <p:sldSz cx="9906000" cy="6858000" type="A4"/>
  <p:notesSz cx="6662738" cy="9906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E2001A"/>
    <a:srgbClr val="5C6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9" autoAdjust="0"/>
    <p:restoredTop sz="91598" autoAdjust="0"/>
  </p:normalViewPr>
  <p:slideViewPr>
    <p:cSldViewPr>
      <p:cViewPr>
        <p:scale>
          <a:sx n="100" d="100"/>
          <a:sy n="100" d="100"/>
        </p:scale>
        <p:origin x="-1500" y="-162"/>
      </p:cViewPr>
      <p:guideLst>
        <p:guide orient="horz" pos="1536"/>
        <p:guide pos="48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718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552" y="0"/>
            <a:ext cx="288718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e-DE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10701"/>
            <a:ext cx="288718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e-DE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552" y="9410701"/>
            <a:ext cx="288718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3F040F3A-E82E-41A4-B099-D2D42EC1240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826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718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552" y="0"/>
            <a:ext cx="288718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9288" y="742950"/>
            <a:ext cx="536416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8365" y="4705350"/>
            <a:ext cx="488600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10701"/>
            <a:ext cx="288718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552" y="9410701"/>
            <a:ext cx="288718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CB8DB39D-013D-49C8-838C-A3D69363A92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099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DB39D-013D-49C8-838C-A3D69363A92D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563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DB39D-013D-49C8-838C-A3D69363A92D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99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" name="Rectangle 4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41538" y="3716338"/>
            <a:ext cx="7243762" cy="1008062"/>
          </a:xfrm>
        </p:spPr>
        <p:txBody>
          <a:bodyPr lIns="0" tIns="0" rIns="0" bIns="0" anchor="ctr"/>
          <a:lstStyle>
            <a:lvl1pPr marL="0" indent="0" defTabSz="914400">
              <a:defRPr sz="1500"/>
            </a:lvl1pPr>
          </a:lstStyle>
          <a:p>
            <a:r>
              <a:rPr lang="de-DE" dirty="0" smtClean="0"/>
              <a:t>Themen</a:t>
            </a:r>
            <a:endParaRPr lang="de-DE" dirty="0"/>
          </a:p>
        </p:txBody>
      </p:sp>
      <p:sp>
        <p:nvSpPr>
          <p:cNvPr id="8231" name="Rectangle 3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73138" y="2133601"/>
            <a:ext cx="8420100" cy="1223962"/>
          </a:xfrm>
        </p:spPr>
        <p:txBody>
          <a:bodyPr lIns="0" tIns="0" rIns="0" bIns="0"/>
          <a:lstStyle>
            <a:lvl1pPr>
              <a:defRPr sz="3200">
                <a:solidFill>
                  <a:srgbClr val="5C6971"/>
                </a:solidFill>
              </a:defRPr>
            </a:lvl1pPr>
          </a:lstStyle>
          <a:p>
            <a:r>
              <a:rPr lang="de-DE" dirty="0" smtClean="0"/>
              <a:t>Tagung für Anleiterinnen und Anleiter an der DHBW Stuttgart, Fakultät Sozialwesen</a:t>
            </a:r>
            <a:endParaRPr lang="de-DE" dirty="0"/>
          </a:p>
        </p:txBody>
      </p:sp>
      <p:pic>
        <p:nvPicPr>
          <p:cNvPr id="8225" name="Picture 33" descr="Streifen_Titelmas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9906000" cy="1654175"/>
          </a:xfrm>
          <a:prstGeom prst="rect">
            <a:avLst/>
          </a:prstGeom>
          <a:noFill/>
        </p:spPr>
      </p:pic>
      <p:sp>
        <p:nvSpPr>
          <p:cNvPr id="8216" name="Rectangle 24"/>
          <p:cNvSpPr>
            <a:spLocks noChangeArrowheads="1"/>
          </p:cNvSpPr>
          <p:nvPr userDrawn="1"/>
        </p:nvSpPr>
        <p:spPr bwMode="auto">
          <a:xfrm>
            <a:off x="0" y="5434013"/>
            <a:ext cx="9906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367" tIns="33683" rIns="67367" bIns="33683">
            <a:spAutoFit/>
          </a:bodyPr>
          <a:lstStyle/>
          <a:p>
            <a:pPr algn="ctr" defTabSz="673100" eaLnBrk="0" hangingPunct="0">
              <a:spcBef>
                <a:spcPct val="0"/>
              </a:spcBef>
            </a:pPr>
            <a:r>
              <a:rPr lang="de-DE" sz="2000" b="1">
                <a:solidFill>
                  <a:schemeClr val="bg1"/>
                </a:solidFill>
              </a:rPr>
              <a:t>www.dhbw-stuttgart.de </a:t>
            </a:r>
          </a:p>
        </p:txBody>
      </p:sp>
      <p:pic>
        <p:nvPicPr>
          <p:cNvPr id="8224" name="Picture 32" descr="DHBW_d_Stuttgart_Folienmaster_RGB_09061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49250"/>
            <a:ext cx="4519613" cy="71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635C93-79F6-48CD-9954-A077C593A8C3}" type="datetime1">
              <a:rPr lang="de-DE" smtClean="0"/>
              <a:t>19.04.2017</a:t>
            </a:fld>
            <a:endParaRPr lang="de-DE" sz="140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77D07F0A-6D76-45A7-834D-863E12A0E95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62800" y="1447800"/>
            <a:ext cx="2133600" cy="4648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62000" y="1447800"/>
            <a:ext cx="6248400" cy="4648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472735-3483-473D-A43E-2BE2084EB8F6}" type="datetime1">
              <a:rPr lang="de-DE" smtClean="0"/>
              <a:t>19.04.2017</a:t>
            </a:fld>
            <a:endParaRPr lang="de-DE" sz="140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44BE6B1-CAD9-4EA1-AFE6-0CB1578AF66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6536" y="1196752"/>
            <a:ext cx="8534400" cy="50405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2000" y="1844824"/>
            <a:ext cx="8534400" cy="4251176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A7BC6B-48E7-4A84-B1C9-247E42AB61F7}" type="datetime1">
              <a:rPr lang="de-DE" smtClean="0"/>
              <a:t>19.04.2017</a:t>
            </a:fld>
            <a:endParaRPr lang="de-DE" sz="140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7E6655E-D63E-4D7D-9105-27A13CA0B24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FBB662-D1BC-420B-97D8-991702320865}" type="datetime1">
              <a:rPr lang="de-DE" smtClean="0"/>
              <a:t>19.04.2017</a:t>
            </a:fld>
            <a:endParaRPr lang="de-DE" sz="140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8ACDC0F1-924E-46E1-9FB6-34357DA3F59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2000" y="2438400"/>
            <a:ext cx="4191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5400" y="2438400"/>
            <a:ext cx="4191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E81955-AC54-42C4-AC7E-105D1FA409A5}" type="datetime1">
              <a:rPr lang="de-DE" smtClean="0"/>
              <a:t>19.04.2017</a:t>
            </a:fld>
            <a:endParaRPr lang="de-DE" sz="140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9CCF6B81-20CA-4E28-945C-154F0276F3B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A0EFF0-DB2C-495E-BE6F-06E3CBE446F9}" type="datetime1">
              <a:rPr lang="de-DE" smtClean="0"/>
              <a:t>19.04.2017</a:t>
            </a:fld>
            <a:endParaRPr lang="de-DE" sz="140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89A5A8CF-180F-4C11-9190-78FB301B97E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CD8BDB-CBBE-4EBD-98DD-487292B03ED2}" type="datetime1">
              <a:rPr lang="de-DE" smtClean="0"/>
              <a:t>19.04.2017</a:t>
            </a:fld>
            <a:endParaRPr lang="de-DE" sz="14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ECD80AD-60D2-4F9E-A92A-E9FDED8D0F7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58E2F-E5FC-4FA6-846A-72C602048D3A}" type="datetime1">
              <a:rPr lang="de-DE" smtClean="0"/>
              <a:t>19.04.2017</a:t>
            </a:fld>
            <a:endParaRPr lang="de-DE" sz="14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D73439B-8790-4F21-8BF4-3B252A4F226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3C40C3-2FF3-4868-9995-F0B2E373A48D}" type="datetime1">
              <a:rPr lang="de-DE" smtClean="0"/>
              <a:t>19.04.2017</a:t>
            </a:fld>
            <a:endParaRPr lang="de-DE" sz="140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A4E1EAB9-5A62-4359-96B5-5B490EFBF2C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72E46B-C143-4E1E-8A5E-D8A6EA9BE96F}" type="datetime1">
              <a:rPr lang="de-DE" smtClean="0"/>
              <a:t>19.04.2017</a:t>
            </a:fld>
            <a:endParaRPr lang="de-DE" sz="140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31D6D305-ED88-4C7D-A082-1EAA7BA1D76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7358" y="1079955"/>
            <a:ext cx="8534400" cy="62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00925" y="412750"/>
            <a:ext cx="19716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spcBef>
                <a:spcPct val="0"/>
              </a:spcBef>
              <a:defRPr sz="1200">
                <a:solidFill>
                  <a:srgbClr val="5C6971"/>
                </a:solidFill>
              </a:defRPr>
            </a:lvl1pPr>
          </a:lstStyle>
          <a:p>
            <a:fld id="{A7E21D0F-4F89-4748-ADAB-D201AF9072D8}" type="datetime1">
              <a:rPr lang="de-DE" smtClean="0"/>
              <a:t>19.04.2017</a:t>
            </a:fld>
            <a:endParaRPr lang="de-DE" sz="14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2976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spcBef>
                <a:spcPct val="0"/>
              </a:spcBef>
              <a:defRPr sz="1200">
                <a:solidFill>
                  <a:srgbClr val="5C6971"/>
                </a:solidFill>
              </a:defRPr>
            </a:lvl1pPr>
          </a:lstStyle>
          <a:p>
            <a:r>
              <a:rPr lang="de-DE"/>
              <a:t>Seite </a:t>
            </a:r>
            <a:fld id="{C4DFA513-8D8D-452C-A735-7A2FFCCB83B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 flipV="1">
            <a:off x="3886200" y="685800"/>
            <a:ext cx="5410200" cy="0"/>
          </a:xfrm>
          <a:prstGeom prst="line">
            <a:avLst/>
          </a:prstGeom>
          <a:noFill/>
          <a:ln w="3175">
            <a:solidFill>
              <a:srgbClr val="5C697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609600" y="6248400"/>
            <a:ext cx="8686800" cy="0"/>
          </a:xfrm>
          <a:prstGeom prst="line">
            <a:avLst/>
          </a:prstGeom>
          <a:noFill/>
          <a:ln w="3175">
            <a:solidFill>
              <a:srgbClr val="5C697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074" name="Picture 50" descr="DHBW_d_Stuttgart_Folienmaster_RGB_0906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600" y="338138"/>
            <a:ext cx="2954338" cy="468312"/>
          </a:xfrm>
          <a:prstGeom prst="rect">
            <a:avLst/>
          </a:prstGeom>
          <a:noFill/>
        </p:spPr>
      </p:pic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6329363" y="725488"/>
            <a:ext cx="3048000" cy="34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 eaLnBrk="0" hangingPunct="0">
              <a:spcBef>
                <a:spcPct val="0"/>
              </a:spcBef>
            </a:pPr>
            <a:r>
              <a:rPr lang="de-DE" sz="1200" dirty="0" smtClean="0">
                <a:solidFill>
                  <a:srgbClr val="5C6971"/>
                </a:solidFill>
              </a:rPr>
              <a:t>Arbeit</a:t>
            </a:r>
            <a:r>
              <a:rPr lang="de-DE" sz="1200" baseline="0" dirty="0" smtClean="0">
                <a:solidFill>
                  <a:srgbClr val="5C6971"/>
                </a:solidFill>
              </a:rPr>
              <a:t> – Integration – Soziale Sicherung</a:t>
            </a:r>
            <a:endParaRPr lang="de-DE" sz="1200" dirty="0">
              <a:solidFill>
                <a:srgbClr val="5C6971"/>
              </a:solidFill>
            </a:endParaRPr>
          </a:p>
        </p:txBody>
      </p:sp>
      <p:sp>
        <p:nvSpPr>
          <p:cNvPr id="1080" name="Rectangle 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44824"/>
            <a:ext cx="8534400" cy="425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eaLnBrk="1" fontAlgn="base" hangingPunct="1">
        <a:spcBef>
          <a:spcPct val="0"/>
        </a:spcBef>
        <a:spcAft>
          <a:spcPct val="0"/>
        </a:spcAft>
        <a:defRPr sz="2200">
          <a:solidFill>
            <a:srgbClr val="E2001A"/>
          </a:solidFill>
          <a:latin typeface="+mj-lt"/>
          <a:ea typeface="+mj-ea"/>
          <a:cs typeface="+mj-cs"/>
        </a:defRPr>
      </a:lvl1pPr>
      <a:lvl2pPr algn="l" defTabSz="912813" rtl="0" eaLnBrk="1" fontAlgn="base" hangingPunct="1">
        <a:spcBef>
          <a:spcPct val="0"/>
        </a:spcBef>
        <a:spcAft>
          <a:spcPct val="0"/>
        </a:spcAft>
        <a:defRPr sz="2200">
          <a:solidFill>
            <a:srgbClr val="E2001A"/>
          </a:solidFill>
          <a:latin typeface="Arial" charset="0"/>
          <a:ea typeface="ＭＳ Ｐゴシック" pitchFamily="34" charset="-128"/>
        </a:defRPr>
      </a:lvl2pPr>
      <a:lvl3pPr algn="l" defTabSz="912813" rtl="0" eaLnBrk="1" fontAlgn="base" hangingPunct="1">
        <a:spcBef>
          <a:spcPct val="0"/>
        </a:spcBef>
        <a:spcAft>
          <a:spcPct val="0"/>
        </a:spcAft>
        <a:defRPr sz="2200">
          <a:solidFill>
            <a:srgbClr val="E2001A"/>
          </a:solidFill>
          <a:latin typeface="Arial" charset="0"/>
          <a:ea typeface="ＭＳ Ｐゴシック" pitchFamily="34" charset="-128"/>
        </a:defRPr>
      </a:lvl3pPr>
      <a:lvl4pPr algn="l" defTabSz="912813" rtl="0" eaLnBrk="1" fontAlgn="base" hangingPunct="1">
        <a:spcBef>
          <a:spcPct val="0"/>
        </a:spcBef>
        <a:spcAft>
          <a:spcPct val="0"/>
        </a:spcAft>
        <a:defRPr sz="2200">
          <a:solidFill>
            <a:srgbClr val="E2001A"/>
          </a:solidFill>
          <a:latin typeface="Arial" charset="0"/>
          <a:ea typeface="ＭＳ Ｐゴシック" pitchFamily="34" charset="-128"/>
        </a:defRPr>
      </a:lvl4pPr>
      <a:lvl5pPr algn="l" defTabSz="912813" rtl="0" eaLnBrk="1" fontAlgn="base" hangingPunct="1">
        <a:spcBef>
          <a:spcPct val="0"/>
        </a:spcBef>
        <a:spcAft>
          <a:spcPct val="0"/>
        </a:spcAft>
        <a:defRPr sz="2200">
          <a:solidFill>
            <a:srgbClr val="E2001A"/>
          </a:solidFill>
          <a:latin typeface="Arial" charset="0"/>
          <a:ea typeface="ＭＳ Ｐゴシック" pitchFamily="34" charset="-128"/>
        </a:defRPr>
      </a:lvl5pPr>
      <a:lvl6pPr marL="457200" algn="l" defTabSz="912813" rtl="0" eaLnBrk="1" fontAlgn="base" hangingPunct="1">
        <a:spcBef>
          <a:spcPct val="0"/>
        </a:spcBef>
        <a:spcAft>
          <a:spcPct val="0"/>
        </a:spcAft>
        <a:defRPr sz="2200">
          <a:solidFill>
            <a:srgbClr val="E2001A"/>
          </a:solidFill>
          <a:latin typeface="Arial" charset="0"/>
          <a:ea typeface="ＭＳ Ｐゴシック" pitchFamily="34" charset="-128"/>
        </a:defRPr>
      </a:lvl6pPr>
      <a:lvl7pPr marL="914400" algn="l" defTabSz="912813" rtl="0" eaLnBrk="1" fontAlgn="base" hangingPunct="1">
        <a:spcBef>
          <a:spcPct val="0"/>
        </a:spcBef>
        <a:spcAft>
          <a:spcPct val="0"/>
        </a:spcAft>
        <a:defRPr sz="2200">
          <a:solidFill>
            <a:srgbClr val="E2001A"/>
          </a:solidFill>
          <a:latin typeface="Arial" charset="0"/>
          <a:ea typeface="ＭＳ Ｐゴシック" pitchFamily="34" charset="-128"/>
        </a:defRPr>
      </a:lvl7pPr>
      <a:lvl8pPr marL="1371600" algn="l" defTabSz="912813" rtl="0" eaLnBrk="1" fontAlgn="base" hangingPunct="1">
        <a:spcBef>
          <a:spcPct val="0"/>
        </a:spcBef>
        <a:spcAft>
          <a:spcPct val="0"/>
        </a:spcAft>
        <a:defRPr sz="2200">
          <a:solidFill>
            <a:srgbClr val="E2001A"/>
          </a:solidFill>
          <a:latin typeface="Arial" charset="0"/>
          <a:ea typeface="ＭＳ Ｐゴシック" pitchFamily="34" charset="-128"/>
        </a:defRPr>
      </a:lvl8pPr>
      <a:lvl9pPr marL="1828800" algn="l" defTabSz="912813" rtl="0" eaLnBrk="1" fontAlgn="base" hangingPunct="1">
        <a:spcBef>
          <a:spcPct val="0"/>
        </a:spcBef>
        <a:spcAft>
          <a:spcPct val="0"/>
        </a:spcAft>
        <a:defRPr sz="2200">
          <a:solidFill>
            <a:srgbClr val="E2001A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defTabSz="912813" rtl="0" eaLnBrk="1" fontAlgn="base" hangingPunct="1">
        <a:spcBef>
          <a:spcPct val="20000"/>
        </a:spcBef>
        <a:spcAft>
          <a:spcPct val="0"/>
        </a:spcAft>
        <a:defRPr>
          <a:solidFill>
            <a:srgbClr val="5C6971"/>
          </a:solidFill>
          <a:latin typeface="+mn-lt"/>
          <a:ea typeface="+mn-ea"/>
          <a:cs typeface="+mn-cs"/>
        </a:defRPr>
      </a:lvl1pPr>
      <a:lvl2pPr marL="741363" indent="-284163" algn="l" defTabSz="912813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30188" algn="l" defTabSz="912813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562100" indent="-228600" algn="l" defTabSz="912813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981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4384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895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352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10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GoNCLsGY20" TargetMode="External"/><Relationship Id="rId2" Type="http://schemas.openxmlformats.org/officeDocument/2006/relationships/hyperlink" Target="https://www.youtube.com/watch?v=i1AjvFjVXU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185248" y="4829543"/>
            <a:ext cx="2634119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Prof. Dr. Rainer Göckler</a:t>
            </a:r>
          </a:p>
          <a:p>
            <a:r>
              <a:rPr lang="de-DE" dirty="0" smtClean="0"/>
              <a:t>Prof. Dr. Günter Rieger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1064568" y="1700808"/>
            <a:ext cx="7992888" cy="936104"/>
          </a:xfrm>
        </p:spPr>
        <p:txBody>
          <a:bodyPr/>
          <a:lstStyle/>
          <a:p>
            <a:pPr algn="r"/>
            <a:r>
              <a:rPr lang="de-DE" sz="2800" dirty="0"/>
              <a:t>Duale Hochschule Baden-Württemberg Stuttgart</a:t>
            </a:r>
            <a:br>
              <a:rPr lang="de-DE" sz="2800" dirty="0"/>
            </a:br>
            <a:r>
              <a:rPr lang="de-DE" sz="2800" dirty="0"/>
              <a:t>Fakultät für </a:t>
            </a:r>
            <a:r>
              <a:rPr lang="de-DE" sz="2800" dirty="0" smtClean="0"/>
              <a:t>Sozialwesen</a:t>
            </a:r>
            <a:endParaRPr 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849313" y="4221163"/>
            <a:ext cx="8496300" cy="1008062"/>
          </a:xfrm>
        </p:spPr>
        <p:txBody>
          <a:bodyPr lIns="0" tIns="0" rIns="0" bIns="0" anchor="ctr"/>
          <a:lstStyle/>
          <a:p>
            <a:pPr marL="0" indent="0" defTabSz="914400" eaLnBrk="1" hangingPunct="1">
              <a:buFontTx/>
              <a:buNone/>
            </a:pPr>
            <a:r>
              <a:rPr lang="de-DE" sz="2400" dirty="0" smtClean="0">
                <a:latin typeface="Arial" charset="0"/>
                <a:ea typeface="ＭＳ Ｐゴシック" charset="0"/>
              </a:rPr>
              <a:t>Tagung für Anleiterinnen und Anleiter| 05.04.2017 </a:t>
            </a:r>
            <a:r>
              <a:rPr lang="de-DE" sz="2400" dirty="0">
                <a:latin typeface="Arial" charset="0"/>
                <a:ea typeface="ＭＳ Ｐゴシック" charset="0"/>
              </a:rPr>
              <a:t>|</a:t>
            </a:r>
          </a:p>
          <a:p>
            <a:pPr marL="0" indent="0" defTabSz="914400" eaLnBrk="1" hangingPunct="1">
              <a:buFontTx/>
              <a:buNone/>
            </a:pPr>
            <a:endParaRPr lang="de-DE" sz="2400" dirty="0">
              <a:latin typeface="Arial" charset="0"/>
              <a:ea typeface="ＭＳ Ｐゴシック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02343" y="3068960"/>
            <a:ext cx="9217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dirty="0"/>
              <a:t>Was ist „normal“ in der Sozialen Arbeit?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520" y="980728"/>
            <a:ext cx="8534400" cy="500066"/>
          </a:xfrm>
        </p:spPr>
        <p:txBody>
          <a:bodyPr/>
          <a:lstStyle/>
          <a:p>
            <a:r>
              <a:rPr lang="de-DE" sz="2800" dirty="0" smtClean="0"/>
              <a:t>Tagungsplanung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2520" y="1700808"/>
            <a:ext cx="8712968" cy="4608512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2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10.00 </a:t>
            </a:r>
            <a:r>
              <a:rPr lang="de-DE" sz="22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10.15: </a:t>
            </a: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Begrüßung Prof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Dr. Stefan Krause | Dekan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2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10.15 – 10.30: </a:t>
            </a: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Kurzinformation „wissenschaftliche 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Weiterbildung“ </a:t>
            </a: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und Einführung 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das </a:t>
            </a: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Tagungsthema (Prof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Dr. Rainer </a:t>
            </a: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Göckler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|</a:t>
            </a: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Studiengangsleiter)</a:t>
            </a:r>
            <a:endParaRPr lang="de-D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2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10.30 – 11.15: </a:t>
            </a: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Vortrag I „</a:t>
            </a:r>
            <a:r>
              <a:rPr lang="de-DE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Othering</a:t>
            </a: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 - Wie 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das Gegenüber zum Fremden </a:t>
            </a: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wird. (Dr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Robin </a:t>
            </a: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Bauer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|</a:t>
            </a: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Gastprofessor)</a:t>
            </a:r>
            <a:endParaRPr lang="de-D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2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11.15 – 12.00: </a:t>
            </a: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Normalisierung“ in der Sozialen </a:t>
            </a: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Arbeit (Prof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Dr. Günter </a:t>
            </a: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Rieger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|</a:t>
            </a: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tudiengangsleiter)</a:t>
            </a:r>
            <a:endParaRPr lang="de-D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2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12.00 </a:t>
            </a:r>
            <a:r>
              <a:rPr lang="de-DE" sz="22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-13.30: </a:t>
            </a: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Fahrt zur Rotebühlstr. 131, Mittagspause (Sandwichverkauf 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Rotebühlstraße 131)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2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13.30 – 15.30: </a:t>
            </a: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Studienrichtungsbezogene Gesprächsgruppen 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2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Ca. 15.30 </a:t>
            </a: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Ende der Veranstaltung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E7E6655E-D63E-4D7D-9105-27A13CA0B249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Einführung Teil I: Wissenschaftliche Weiterbildung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2000" y="1844824"/>
            <a:ext cx="8727504" cy="42511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Wissenschaftliche Weiterbildung der Fakultäten Sozialwesen der DHBW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 smtClean="0"/>
              <a:t>Masterangebote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 smtClean="0"/>
              <a:t>Governance </a:t>
            </a:r>
            <a:r>
              <a:rPr lang="de-DE" sz="2000" dirty="0"/>
              <a:t>Sozialer Arbeit </a:t>
            </a:r>
            <a:r>
              <a:rPr lang="de-DE" sz="2000" dirty="0" smtClean="0"/>
              <a:t>(seit 2011)</a:t>
            </a:r>
            <a:endParaRPr lang="de-DE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 smtClean="0"/>
              <a:t>Soziale </a:t>
            </a:r>
            <a:r>
              <a:rPr lang="de-DE" sz="2000" dirty="0"/>
              <a:t>Arbeit in der </a:t>
            </a:r>
            <a:r>
              <a:rPr lang="de-DE" sz="2000" dirty="0" smtClean="0"/>
              <a:t>Migrationsgesellschaft</a:t>
            </a:r>
            <a:endParaRPr lang="de-DE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 smtClean="0"/>
              <a:t>Sozialplanung </a:t>
            </a:r>
            <a:r>
              <a:rPr lang="de-DE" sz="2000" dirty="0"/>
              <a:t>analysieren – entwickeln – evaluieren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Ab Mitte 2017 konkrete Weiterbildungsangebote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Grundstruktur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 smtClean="0"/>
              <a:t>Seminarangebote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 smtClean="0"/>
              <a:t>Mit ECTS versehene akkreditierte Angebote (ab 2018/2019)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 smtClean="0"/>
              <a:t>Veranstaltungen, </a:t>
            </a:r>
            <a:r>
              <a:rPr lang="de-DE" sz="2000" dirty="0"/>
              <a:t>die mit einem Hochschulzertifikat </a:t>
            </a:r>
            <a:r>
              <a:rPr lang="de-DE" sz="2000" dirty="0" smtClean="0"/>
              <a:t>abschließen (Zertifikatslehrgänge)</a:t>
            </a:r>
            <a:endParaRPr lang="de-DE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 smtClean="0"/>
              <a:t>Angebote</a:t>
            </a:r>
            <a:r>
              <a:rPr lang="de-DE" sz="2000" dirty="0"/>
              <a:t>, die mit einer berufsständischen Anerkennung enden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E7E6655E-D63E-4D7D-9105-27A13CA0B249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82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4528" y="980728"/>
            <a:ext cx="8534400" cy="504056"/>
          </a:xfrm>
        </p:spPr>
        <p:txBody>
          <a:bodyPr/>
          <a:lstStyle/>
          <a:p>
            <a:r>
              <a:rPr lang="de-DE" sz="2400" dirty="0"/>
              <a:t>Einführung Teil I: Wissenschaftliche Weiterbildung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E7E6655E-D63E-4D7D-9105-27A13CA0B249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700808"/>
            <a:ext cx="907300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488504" y="593467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Link: http</a:t>
            </a:r>
            <a:r>
              <a:rPr lang="de-DE" dirty="0"/>
              <a:t>://www.cas.dhbw.de/wissenschaftliche-weiterbildung/seminare-und-lehrgaenge/angebote/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1702718"/>
            <a:ext cx="943304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54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520" y="1124744"/>
            <a:ext cx="8534400" cy="504056"/>
          </a:xfrm>
        </p:spPr>
        <p:txBody>
          <a:bodyPr/>
          <a:lstStyle/>
          <a:p>
            <a:r>
              <a:rPr lang="de-DE" sz="2400" dirty="0"/>
              <a:t>Einführung Teil I: Wissenschaftliche Weiterbildung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512" y="1772816"/>
            <a:ext cx="9073008" cy="4464496"/>
          </a:xfrm>
        </p:spPr>
        <p:txBody>
          <a:bodyPr/>
          <a:lstStyle/>
          <a:p>
            <a:pPr marL="0" indent="0"/>
            <a:r>
              <a:rPr lang="de-DE" sz="3200" dirty="0" smtClean="0"/>
              <a:t>Ausbaustadien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400" dirty="0" smtClean="0"/>
              <a:t>Beginn erster Angebote: Frühjahr/Sommer 2017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400" dirty="0" smtClean="0"/>
              <a:t>Herbst 2017/Frühjahr 2018: Befragung der Partnereinrichtungen i.S. einer Bedarfsanalyse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400" dirty="0" smtClean="0"/>
              <a:t>Herbst 2017: Öffnung für weitere wissenschaftliche Angebote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400" dirty="0" smtClean="0"/>
              <a:t>Ab 2018 Ausdifferenzierung und Erweiterung des Angebots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400" dirty="0" smtClean="0"/>
              <a:t>Ab 2018 Verbindungsmodule zwischen Master- und Weiter-</a:t>
            </a:r>
            <a:r>
              <a:rPr lang="de-DE" sz="2400" dirty="0" err="1" smtClean="0"/>
              <a:t>bildungsangeboten</a:t>
            </a:r>
            <a:r>
              <a:rPr lang="de-DE" sz="2400" dirty="0" smtClean="0"/>
              <a:t> (Grundlagenmodule) ausbauen, ECTS-Fähigkeit der Angebote prüfen</a:t>
            </a:r>
            <a:endParaRPr lang="de-DE" sz="2000" dirty="0"/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E7E6655E-D63E-4D7D-9105-27A13CA0B249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2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Einführung Teil </a:t>
            </a:r>
            <a:r>
              <a:rPr lang="de-DE" dirty="0" smtClean="0"/>
              <a:t>II</a:t>
            </a:r>
            <a:r>
              <a:rPr lang="de-DE" dirty="0"/>
              <a:t>: </a:t>
            </a:r>
            <a:r>
              <a:rPr lang="de-DE" dirty="0" smtClean="0"/>
              <a:t>Tagungsthema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sz="4800" dirty="0" smtClean="0"/>
          </a:p>
          <a:p>
            <a:pPr algn="ctr"/>
            <a:r>
              <a:rPr lang="de-DE" sz="4800" dirty="0" smtClean="0"/>
              <a:t>Was ist „normal“ in der Sozialen Arbeit?</a:t>
            </a:r>
            <a:endParaRPr lang="de-DE" sz="4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E7E6655E-D63E-4D7D-9105-27A13CA0B249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072680" y="4869160"/>
            <a:ext cx="6340262" cy="136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Die links zu </a:t>
            </a:r>
            <a:r>
              <a:rPr lang="de-DE" dirty="0"/>
              <a:t>den </a:t>
            </a:r>
            <a:r>
              <a:rPr lang="de-DE" dirty="0" smtClean="0"/>
              <a:t>Vorfilmen, jeweils mit deutschen Untertiteln:</a:t>
            </a:r>
          </a:p>
          <a:p>
            <a:pPr lvl="1"/>
            <a:r>
              <a:rPr lang="de-DE" dirty="0" smtClean="0">
                <a:hlinkClick r:id="rId2"/>
              </a:rPr>
              <a:t>https</a:t>
            </a:r>
            <a:r>
              <a:rPr lang="de-DE" dirty="0">
                <a:hlinkClick r:id="rId2"/>
              </a:rPr>
              <a:t>://</a:t>
            </a:r>
            <a:r>
              <a:rPr lang="de-DE" dirty="0" smtClean="0">
                <a:hlinkClick r:id="rId2"/>
              </a:rPr>
              <a:t>www.youtube.com/watch?v=i1AjvFjVXUg</a:t>
            </a:r>
            <a:endParaRPr lang="de-DE" dirty="0" smtClean="0"/>
          </a:p>
          <a:p>
            <a:pPr lvl="1"/>
            <a:r>
              <a:rPr lang="de-DE" dirty="0"/>
              <a:t> </a:t>
            </a:r>
            <a:r>
              <a:rPr lang="de-DE" dirty="0">
                <a:hlinkClick r:id="rId3"/>
              </a:rPr>
              <a:t>https</a:t>
            </a:r>
            <a:r>
              <a:rPr lang="de-DE">
                <a:hlinkClick r:id="rId3"/>
              </a:rPr>
              <a:t>://</a:t>
            </a:r>
            <a:r>
              <a:rPr lang="de-DE" smtClean="0">
                <a:hlinkClick r:id="rId3"/>
              </a:rPr>
              <a:t>www.youtube.com/watch?v=iGoNCLsGY20</a:t>
            </a:r>
            <a:r>
              <a:rPr lang="de-DE" smtClean="0"/>
              <a:t> </a:t>
            </a:r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736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Präsentation</Template>
  <TotalTime>0</TotalTime>
  <Words>324</Words>
  <Application>Microsoft Office PowerPoint</Application>
  <PresentationFormat>A4-Papier (210x297 mm)</PresentationFormat>
  <Paragraphs>47</Paragraphs>
  <Slides>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Vorlage Präsentation</vt:lpstr>
      <vt:lpstr>Duale Hochschule Baden-Württemberg Stuttgart Fakultät für Sozialwesen</vt:lpstr>
      <vt:lpstr>Tagungsplanung</vt:lpstr>
      <vt:lpstr>Einführung Teil I: Wissenschaftliche Weiterbildung</vt:lpstr>
      <vt:lpstr>Einführung Teil I: Wissenschaftliche Weiterbildung</vt:lpstr>
      <vt:lpstr>Einführung Teil I: Wissenschaftliche Weiterbildung</vt:lpstr>
      <vt:lpstr>Einführung Teil II: Tagungsthema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AnleiterInnentagung DHBW Stuttgart  Fakultät Sozialwesen</dc:title>
  <dc:creator>Rainer Göckler</dc:creator>
  <cp:lastModifiedBy>Marckmann-Lautenschläger, Christine</cp:lastModifiedBy>
  <cp:revision>138</cp:revision>
  <cp:lastPrinted>2016-04-20T12:00:02Z</cp:lastPrinted>
  <dcterms:created xsi:type="dcterms:W3CDTF">2011-04-12T16:31:17Z</dcterms:created>
  <dcterms:modified xsi:type="dcterms:W3CDTF">2017-04-19T06:36:30Z</dcterms:modified>
</cp:coreProperties>
</file>