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74" r:id="rId2"/>
  </p:sldMasterIdLst>
  <p:notesMasterIdLst>
    <p:notesMasterId r:id="rId29"/>
  </p:notesMasterIdLst>
  <p:handoutMasterIdLst>
    <p:handoutMasterId r:id="rId30"/>
  </p:handoutMasterIdLst>
  <p:sldIdLst>
    <p:sldId id="300" r:id="rId3"/>
    <p:sldId id="353" r:id="rId4"/>
    <p:sldId id="288" r:id="rId5"/>
    <p:sldId id="285" r:id="rId6"/>
    <p:sldId id="356" r:id="rId7"/>
    <p:sldId id="357" r:id="rId8"/>
    <p:sldId id="364" r:id="rId9"/>
    <p:sldId id="360" r:id="rId10"/>
    <p:sldId id="362" r:id="rId11"/>
    <p:sldId id="363" r:id="rId12"/>
    <p:sldId id="389" r:id="rId13"/>
    <p:sldId id="361" r:id="rId14"/>
    <p:sldId id="365" r:id="rId15"/>
    <p:sldId id="404" r:id="rId16"/>
    <p:sldId id="420" r:id="rId17"/>
    <p:sldId id="390" r:id="rId18"/>
    <p:sldId id="426" r:id="rId19"/>
    <p:sldId id="427" r:id="rId20"/>
    <p:sldId id="428" r:id="rId21"/>
    <p:sldId id="395" r:id="rId22"/>
    <p:sldId id="405" r:id="rId23"/>
    <p:sldId id="406" r:id="rId24"/>
    <p:sldId id="407" r:id="rId25"/>
    <p:sldId id="408" r:id="rId26"/>
    <p:sldId id="409" r:id="rId27"/>
    <p:sldId id="410" r:id="rId28"/>
  </p:sldIdLst>
  <p:sldSz cx="9906000" cy="6858000" type="A4"/>
  <p:notesSz cx="6858000" cy="9144000"/>
  <p:defaultTextStyle>
    <a:defPPr>
      <a:defRPr lang="de-DE"/>
    </a:defPPr>
    <a:lvl1pPr algn="l" rtl="0" fontAlgn="base"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525">
          <p15:clr>
            <a:srgbClr val="A4A3A4"/>
          </p15:clr>
        </p15:guide>
        <p15:guide id="2" pos="479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laus Grunwald" initials="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9999"/>
    <a:srgbClr val="E2001A"/>
    <a:srgbClr val="5C69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47" autoAdjust="0"/>
  </p:normalViewPr>
  <p:slideViewPr>
    <p:cSldViewPr>
      <p:cViewPr varScale="1">
        <p:scale>
          <a:sx n="99" d="100"/>
          <a:sy n="99" d="100"/>
        </p:scale>
        <p:origin x="90" y="258"/>
      </p:cViewPr>
      <p:guideLst>
        <p:guide orient="horz" pos="1525"/>
        <p:guide pos="479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4-10-25T17:26:18.398" idx="4">
    <p:pos x="10" y="10"/>
    <p:text>Hier müssen die Verdienstzahlen / das Mindesteinkommen eingefügt werden; hier gibt es seit diesem August neue Sätze</p:tex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/>
            </a:lvl1pPr>
          </a:lstStyle>
          <a:p>
            <a:fld id="{7E3D210D-0B55-E946-8579-EFE6D977D62E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84370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/>
            </a:lvl1pPr>
          </a:lstStyle>
          <a:p>
            <a:fld id="{3F3ACC5E-6A65-C242-A050-60587507E7C0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11396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de-DE"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de-DE"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de-DE"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 anchor="b"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 algn="r" eaLnBrk="0" hangingPunct="0">
              <a:spcBef>
                <a:spcPct val="0"/>
              </a:spcBef>
            </a:pPr>
            <a:fld id="{6EC94FB4-92AD-6341-B844-BF190519D7A0}" type="slidenum">
              <a:rPr lang="de-DE">
                <a:latin typeface="Lucida Grande" charset="0"/>
              </a:rPr>
              <a:pPr algn="r" eaLnBrk="0" hangingPunct="0">
                <a:spcBef>
                  <a:spcPct val="0"/>
                </a:spcBef>
              </a:pPr>
              <a:t>8</a:t>
            </a:fld>
            <a:endParaRPr lang="de-DE">
              <a:latin typeface="Lucida Grande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1431" tIns="45716" rIns="91431" bIns="45716"/>
          <a:lstStyle/>
          <a:p>
            <a:endParaRPr lang="en-GB"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izenplatzhalt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dirty="0">
              <a:ea typeface="ＭＳ Ｐゴシック" charset="0"/>
            </a:endParaRPr>
          </a:p>
        </p:txBody>
      </p:sp>
      <p:sp>
        <p:nvSpPr>
          <p:cNvPr id="48132" name="Foliennummernplatzhalter 3"/>
          <p:cNvSpPr txBox="1">
            <a:spLocks noGrp="1"/>
          </p:cNvSpPr>
          <p:nvPr/>
        </p:nvSpPr>
        <p:spPr bwMode="auto">
          <a:xfrm>
            <a:off x="3886200" y="8685213"/>
            <a:ext cx="2970213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09CACB2-AE07-6A48-8C88-12F7F563F40C}" type="slidenum">
              <a:rPr lang="de-DE" sz="1200">
                <a:latin typeface="Calibri" charset="0"/>
              </a:rPr>
              <a:pPr algn="r" eaLnBrk="1" hangingPunct="1">
                <a:spcBef>
                  <a:spcPct val="0"/>
                </a:spcBef>
              </a:pPr>
              <a:t>13</a:t>
            </a:fld>
            <a:endParaRPr lang="de-DE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de-DE">
              <a:ea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3" descr="Streifen_Titelmaster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00600"/>
            <a:ext cx="9906000" cy="165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4"/>
          <p:cNvSpPr>
            <a:spLocks noChangeArrowheads="1"/>
          </p:cNvSpPr>
          <p:nvPr/>
        </p:nvSpPr>
        <p:spPr bwMode="auto">
          <a:xfrm>
            <a:off x="0" y="5434013"/>
            <a:ext cx="9906000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7367" tIns="33683" rIns="67367" bIns="33683">
            <a:spAutoFit/>
          </a:bodyPr>
          <a:lstStyle>
            <a:lvl1pPr defTabSz="6731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6731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6731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6731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6731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6731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6731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6731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6731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0"/>
              </a:spcBef>
              <a:defRPr/>
            </a:pPr>
            <a:r>
              <a:rPr lang="de-DE" altLang="de-DE" sz="2000" b="1" smtClean="0">
                <a:solidFill>
                  <a:schemeClr val="bg1"/>
                </a:solidFill>
                <a:cs typeface="+mn-cs"/>
              </a:rPr>
              <a:t>www.dhbw-stuttgart.de </a:t>
            </a:r>
          </a:p>
        </p:txBody>
      </p:sp>
      <p:pic>
        <p:nvPicPr>
          <p:cNvPr id="6" name="Picture 32" descr="DHBW_d_Stuttgart_Folienmaster_RGB_09061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49250"/>
            <a:ext cx="4519613" cy="71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32" name="Rectangle 40"/>
          <p:cNvSpPr>
            <a:spLocks noGrp="1" noChangeArrowheads="1"/>
          </p:cNvSpPr>
          <p:nvPr>
            <p:ph type="subTitle" idx="1"/>
          </p:nvPr>
        </p:nvSpPr>
        <p:spPr>
          <a:xfrm>
            <a:off x="2141538" y="3716338"/>
            <a:ext cx="7243762" cy="1008062"/>
          </a:xfrm>
        </p:spPr>
        <p:txBody>
          <a:bodyPr lIns="0" tIns="0" rIns="0" bIns="0" anchor="ctr"/>
          <a:lstStyle>
            <a:lvl1pPr marL="0" indent="0" defTabSz="914400">
              <a:defRPr sz="1500"/>
            </a:lvl1pPr>
          </a:lstStyle>
          <a:p>
            <a:r>
              <a:rPr lang="de-DE"/>
              <a:t>Veranstaltung | Datum |</a:t>
            </a:r>
          </a:p>
          <a:p>
            <a:r>
              <a:rPr lang="de-DE"/>
              <a:t>REDNER | Funktion |</a:t>
            </a:r>
          </a:p>
        </p:txBody>
      </p:sp>
      <p:sp>
        <p:nvSpPr>
          <p:cNvPr id="8231" name="Rectangle 39"/>
          <p:cNvSpPr>
            <a:spLocks noGrp="1" noChangeArrowheads="1"/>
          </p:cNvSpPr>
          <p:nvPr>
            <p:ph type="ctrTitle"/>
          </p:nvPr>
        </p:nvSpPr>
        <p:spPr>
          <a:xfrm>
            <a:off x="973138" y="2133601"/>
            <a:ext cx="8420100" cy="1470025"/>
          </a:xfrm>
        </p:spPr>
        <p:txBody>
          <a:bodyPr lIns="0" tIns="0" rIns="0" bIns="0"/>
          <a:lstStyle>
            <a:lvl1pPr>
              <a:defRPr sz="4000">
                <a:solidFill>
                  <a:srgbClr val="5C6971"/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754429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2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2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2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A9E05BA0-D092-A549-A6E6-04B39E3CFED6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0753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3E66D8DE-E3BC-184D-A377-AEA8AED2532F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16651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62799" y="1447801"/>
            <a:ext cx="2133600" cy="46482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762002" y="1447801"/>
            <a:ext cx="6248399" cy="46482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11471139-2C40-634D-B782-125FB0787669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5516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62000" y="1447800"/>
            <a:ext cx="8535988" cy="8382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762000" y="2438400"/>
            <a:ext cx="4191000" cy="36576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05400" y="2438400"/>
            <a:ext cx="4192588" cy="36576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949272F3-34B0-3E46-BF25-AAE7B1C4082B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23572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62000" y="1447800"/>
            <a:ext cx="8535988" cy="8382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62000" y="2438400"/>
            <a:ext cx="8535988" cy="36576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AF70FB24-8D34-3C4C-8A7B-10344CF0BAD5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5357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el und 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62000" y="1447800"/>
            <a:ext cx="8535988" cy="8382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iagrammplatzhalter 2"/>
          <p:cNvSpPr>
            <a:spLocks noGrp="1"/>
          </p:cNvSpPr>
          <p:nvPr>
            <p:ph type="chart" idx="1"/>
          </p:nvPr>
        </p:nvSpPr>
        <p:spPr>
          <a:xfrm>
            <a:off x="762000" y="2438400"/>
            <a:ext cx="8535988" cy="3657600"/>
          </a:xfrm>
        </p:spPr>
        <p:txBody>
          <a:bodyPr/>
          <a:lstStyle/>
          <a:p>
            <a:pPr lvl="0"/>
            <a:endParaRPr lang="de-DE" noProof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DB03971-680A-6747-8B6A-270D0859F100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93852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Streifen_Titelmaster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00600"/>
            <a:ext cx="9906000" cy="165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2205038"/>
            <a:ext cx="990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413" tIns="45706" rIns="91413" bIns="45706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endParaRPr lang="de-DE" altLang="de-DE" smtClean="0">
              <a:cs typeface="+mn-cs"/>
            </a:endParaRPr>
          </a:p>
          <a:p>
            <a:pPr>
              <a:defRPr/>
            </a:pPr>
            <a:r>
              <a:rPr lang="de-DE" altLang="de-DE" smtClean="0">
                <a:cs typeface="+mn-cs"/>
              </a:rPr>
              <a:t>Das Erfolgsstudium.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5434013"/>
            <a:ext cx="99060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67367" tIns="33683" rIns="67367" bIns="33683">
            <a:spAutoFit/>
          </a:bodyPr>
          <a:lstStyle>
            <a:lvl1pPr defTabSz="6731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36550" defTabSz="6731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673100" defTabSz="6731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011238" defTabSz="6731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1347788" defTabSz="6731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1804988" defTabSz="6731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262188" defTabSz="6731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2719388" defTabSz="6731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176588" defTabSz="6731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0"/>
              </a:spcBef>
              <a:defRPr/>
            </a:pPr>
            <a:r>
              <a:rPr lang="de-DE" altLang="de-DE" sz="2000" b="1" smtClean="0">
                <a:solidFill>
                  <a:schemeClr val="bg1"/>
                </a:solidFill>
                <a:cs typeface="+mn-cs"/>
              </a:rPr>
              <a:t>www.dhbw-stuttgart.de 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438400" y="4267200"/>
            <a:ext cx="3521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endParaRPr lang="de-DE" altLang="de-DE" sz="2400" smtClean="0">
              <a:cs typeface="+mn-cs"/>
            </a:endParaRPr>
          </a:p>
        </p:txBody>
      </p:sp>
      <p:pic>
        <p:nvPicPr>
          <p:cNvPr id="6" name="Picture 6" descr="DHBW_d_S_46mm_RGB_300dpi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50" y="260350"/>
            <a:ext cx="3238500" cy="161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51408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978A3A-A550-C84F-ADF7-9B23C4B69A81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74798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F218E4-A76E-7741-81AE-B9F41D1B5759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37036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62000" y="2438400"/>
            <a:ext cx="41910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05400" y="2438400"/>
            <a:ext cx="4192588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F3CAC0-1126-1F4B-AB31-4D895650DAAE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9119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A6427701-A12F-7140-B248-C29213DAAE4A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53925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63C52D-6BC5-F946-8100-BEAC49CFE475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26915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CC376-6926-F24C-AABD-014D13421EC9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91407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5A3FFA-F847-A546-88DC-A79DC6AF7FD0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65406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7B5C3D-D576-814E-B38E-9C2C799AC784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94547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927F67-A20F-0145-A2C2-00C569C53AD6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72270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8310A3-8E12-7742-9808-385E85207AA3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7333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64388" y="1447800"/>
            <a:ext cx="2133600" cy="46482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762000" y="1447800"/>
            <a:ext cx="6249988" cy="46482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D11567-134E-414E-915D-2E1379D15CA5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68420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el und 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62000" y="1447800"/>
            <a:ext cx="8535988" cy="8382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iagrammplatzhalter 2"/>
          <p:cNvSpPr>
            <a:spLocks noGrp="1"/>
          </p:cNvSpPr>
          <p:nvPr>
            <p:ph type="chart" idx="1"/>
          </p:nvPr>
        </p:nvSpPr>
        <p:spPr>
          <a:xfrm>
            <a:off x="762000" y="2438400"/>
            <a:ext cx="8535988" cy="3657600"/>
          </a:xfrm>
        </p:spPr>
        <p:txBody>
          <a:bodyPr/>
          <a:lstStyle/>
          <a:p>
            <a:pPr lvl="0"/>
            <a:endParaRPr lang="de-DE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3A0195-B311-B24E-8CFC-2A538D8976A1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09875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el und Text über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62000" y="1447800"/>
            <a:ext cx="8535988" cy="8382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762000" y="2438400"/>
            <a:ext cx="8535988" cy="17526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762000" y="4343400"/>
            <a:ext cx="8535988" cy="17526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07222-1A03-024E-B44E-24EB97809F55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2112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8CB4906E-8921-AF4B-AEE0-E6854FD8C242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8975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4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F3905556-682E-1E44-A57F-875065EEB972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2757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61999" y="2438400"/>
            <a:ext cx="4191001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05399" y="2438400"/>
            <a:ext cx="4191001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D3D34F34-EA66-A64C-8808-AC641C5CF1A9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63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7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7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410CFF94-BB89-B649-827E-861A93E2B1A2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151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5E2F3C84-5470-A84E-81FF-1102D0076133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2618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580AFDC1-3077-F84C-A2EA-C5DBA87A6144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9142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3500" y="273051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131BC424-45BB-BD44-981A-D9F904698552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445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1447800"/>
            <a:ext cx="853598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13" tIns="45706" rIns="91413" bIns="45706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8200" y="62976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3" tIns="45706" rIns="91413" bIns="45706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>
                <a:solidFill>
                  <a:srgbClr val="5C6971"/>
                </a:solidFill>
              </a:defRPr>
            </a:lvl1pPr>
          </a:lstStyle>
          <a:p>
            <a:r>
              <a:rPr lang="de-DE"/>
              <a:t>Seite </a:t>
            </a:r>
            <a:fld id="{17F1A8F8-3D92-B84D-9375-CD6DDF4E01F8}" type="slidenum">
              <a:rPr lang="de-DE"/>
              <a:pPr/>
              <a:t>‹Nr.›</a:t>
            </a:fld>
            <a:endParaRPr lang="de-DE"/>
          </a:p>
        </p:txBody>
      </p:sp>
      <p:sp>
        <p:nvSpPr>
          <p:cNvPr id="1028" name="Line 23"/>
          <p:cNvSpPr>
            <a:spLocks noChangeShapeType="1"/>
          </p:cNvSpPr>
          <p:nvPr/>
        </p:nvSpPr>
        <p:spPr bwMode="auto">
          <a:xfrm>
            <a:off x="609600" y="6248400"/>
            <a:ext cx="8688388" cy="0"/>
          </a:xfrm>
          <a:prstGeom prst="line">
            <a:avLst/>
          </a:prstGeom>
          <a:noFill/>
          <a:ln w="3175">
            <a:solidFill>
              <a:srgbClr val="5C697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78" name="Text Box 54"/>
          <p:cNvSpPr txBox="1">
            <a:spLocks noChangeArrowheads="1"/>
          </p:cNvSpPr>
          <p:nvPr/>
        </p:nvSpPr>
        <p:spPr bwMode="auto">
          <a:xfrm>
            <a:off x="6329363" y="725488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>
              <a:spcBef>
                <a:spcPct val="0"/>
              </a:spcBef>
              <a:defRPr/>
            </a:pPr>
            <a:endParaRPr lang="de-DE" altLang="de-DE" sz="1200" smtClean="0">
              <a:solidFill>
                <a:srgbClr val="5C6971"/>
              </a:solidFill>
              <a:cs typeface="+mn-cs"/>
            </a:endParaRPr>
          </a:p>
        </p:txBody>
      </p:sp>
      <p:sp>
        <p:nvSpPr>
          <p:cNvPr id="2" name="Rectangle 5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2438400"/>
            <a:ext cx="8535988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Mastertextformat 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031" name="Line 11"/>
          <p:cNvSpPr>
            <a:spLocks noChangeShapeType="1"/>
          </p:cNvSpPr>
          <p:nvPr/>
        </p:nvSpPr>
        <p:spPr bwMode="auto">
          <a:xfrm flipV="1">
            <a:off x="3873500" y="650875"/>
            <a:ext cx="5410200" cy="0"/>
          </a:xfrm>
          <a:prstGeom prst="line">
            <a:avLst/>
          </a:prstGeom>
          <a:noFill/>
          <a:ln w="3175">
            <a:solidFill>
              <a:srgbClr val="5C697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1032" name="Picture 12" descr="DHBW_d_Stuttgart_Folienmaster_RGB_090615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292100"/>
            <a:ext cx="2954338" cy="46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  <p:sldLayoutId id="2147483770" r:id="rId12"/>
    <p:sldLayoutId id="2147483771" r:id="rId13"/>
    <p:sldLayoutId id="2147483772" r:id="rId14"/>
    <p:sldLayoutId id="2147483797" r:id="rId15"/>
  </p:sldLayoutIdLst>
  <p:hf hdr="0" ftr="0"/>
  <p:txStyles>
    <p:titleStyle>
      <a:lvl1pPr algn="l" defTabSz="912813" rtl="0" eaLnBrk="0" fontAlgn="base" hangingPunct="0">
        <a:spcBef>
          <a:spcPct val="0"/>
        </a:spcBef>
        <a:spcAft>
          <a:spcPct val="0"/>
        </a:spcAft>
        <a:defRPr sz="2200">
          <a:solidFill>
            <a:srgbClr val="E2001A"/>
          </a:solidFill>
          <a:latin typeface="+mj-lt"/>
          <a:ea typeface="+mj-ea"/>
          <a:cs typeface="ＭＳ Ｐゴシック" charset="0"/>
        </a:defRPr>
      </a:lvl1pPr>
      <a:lvl2pPr algn="l" defTabSz="912813" rtl="0" eaLnBrk="0" fontAlgn="base" hangingPunct="0">
        <a:spcBef>
          <a:spcPct val="0"/>
        </a:spcBef>
        <a:spcAft>
          <a:spcPct val="0"/>
        </a:spcAft>
        <a:defRPr sz="2200">
          <a:solidFill>
            <a:srgbClr val="E2001A"/>
          </a:solidFill>
          <a:latin typeface="Arial" charset="0"/>
          <a:ea typeface="ＭＳ Ｐゴシック" pitchFamily="34" charset="-128"/>
          <a:cs typeface="ＭＳ Ｐゴシック" charset="0"/>
        </a:defRPr>
      </a:lvl2pPr>
      <a:lvl3pPr algn="l" defTabSz="912813" rtl="0" eaLnBrk="0" fontAlgn="base" hangingPunct="0">
        <a:spcBef>
          <a:spcPct val="0"/>
        </a:spcBef>
        <a:spcAft>
          <a:spcPct val="0"/>
        </a:spcAft>
        <a:defRPr sz="2200">
          <a:solidFill>
            <a:srgbClr val="E2001A"/>
          </a:solidFill>
          <a:latin typeface="Arial" charset="0"/>
          <a:ea typeface="ＭＳ Ｐゴシック" pitchFamily="34" charset="-128"/>
          <a:cs typeface="ＭＳ Ｐゴシック" charset="0"/>
        </a:defRPr>
      </a:lvl3pPr>
      <a:lvl4pPr algn="l" defTabSz="912813" rtl="0" eaLnBrk="0" fontAlgn="base" hangingPunct="0">
        <a:spcBef>
          <a:spcPct val="0"/>
        </a:spcBef>
        <a:spcAft>
          <a:spcPct val="0"/>
        </a:spcAft>
        <a:defRPr sz="2200">
          <a:solidFill>
            <a:srgbClr val="E2001A"/>
          </a:solidFill>
          <a:latin typeface="Arial" charset="0"/>
          <a:ea typeface="ＭＳ Ｐゴシック" pitchFamily="34" charset="-128"/>
          <a:cs typeface="ＭＳ Ｐゴシック" charset="0"/>
        </a:defRPr>
      </a:lvl4pPr>
      <a:lvl5pPr algn="l" defTabSz="912813" rtl="0" eaLnBrk="0" fontAlgn="base" hangingPunct="0">
        <a:spcBef>
          <a:spcPct val="0"/>
        </a:spcBef>
        <a:spcAft>
          <a:spcPct val="0"/>
        </a:spcAft>
        <a:defRPr sz="2200">
          <a:solidFill>
            <a:srgbClr val="E2001A"/>
          </a:solidFill>
          <a:latin typeface="Arial" charset="0"/>
          <a:ea typeface="ＭＳ Ｐゴシック" pitchFamily="34" charset="-128"/>
          <a:cs typeface="ＭＳ Ｐゴシック" charset="0"/>
        </a:defRPr>
      </a:lvl5pPr>
      <a:lvl6pPr marL="457200" algn="l" defTabSz="912813" rtl="0" fontAlgn="base">
        <a:spcBef>
          <a:spcPct val="0"/>
        </a:spcBef>
        <a:spcAft>
          <a:spcPct val="0"/>
        </a:spcAft>
        <a:defRPr sz="2200">
          <a:solidFill>
            <a:srgbClr val="E2001A"/>
          </a:solidFill>
          <a:latin typeface="Arial" charset="0"/>
          <a:ea typeface="ＭＳ Ｐゴシック" pitchFamily="34" charset="-128"/>
        </a:defRPr>
      </a:lvl6pPr>
      <a:lvl7pPr marL="914400" algn="l" defTabSz="912813" rtl="0" fontAlgn="base">
        <a:spcBef>
          <a:spcPct val="0"/>
        </a:spcBef>
        <a:spcAft>
          <a:spcPct val="0"/>
        </a:spcAft>
        <a:defRPr sz="2200">
          <a:solidFill>
            <a:srgbClr val="E2001A"/>
          </a:solidFill>
          <a:latin typeface="Arial" charset="0"/>
          <a:ea typeface="ＭＳ Ｐゴシック" pitchFamily="34" charset="-128"/>
        </a:defRPr>
      </a:lvl7pPr>
      <a:lvl8pPr marL="1371600" algn="l" defTabSz="912813" rtl="0" fontAlgn="base">
        <a:spcBef>
          <a:spcPct val="0"/>
        </a:spcBef>
        <a:spcAft>
          <a:spcPct val="0"/>
        </a:spcAft>
        <a:defRPr sz="2200">
          <a:solidFill>
            <a:srgbClr val="E2001A"/>
          </a:solidFill>
          <a:latin typeface="Arial" charset="0"/>
          <a:ea typeface="ＭＳ Ｐゴシック" pitchFamily="34" charset="-128"/>
        </a:defRPr>
      </a:lvl8pPr>
      <a:lvl9pPr marL="1828800" algn="l" defTabSz="912813" rtl="0" fontAlgn="base">
        <a:spcBef>
          <a:spcPct val="0"/>
        </a:spcBef>
        <a:spcAft>
          <a:spcPct val="0"/>
        </a:spcAft>
        <a:defRPr sz="2200">
          <a:solidFill>
            <a:srgbClr val="E2001A"/>
          </a:solidFill>
          <a:latin typeface="Arial" charset="0"/>
          <a:ea typeface="ＭＳ Ｐゴシック" pitchFamily="34" charset="-128"/>
        </a:defRPr>
      </a:lvl9pPr>
    </p:titleStyle>
    <p:bodyStyle>
      <a:lvl1pPr marL="342900" indent="-342900" algn="l" defTabSz="912813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5C6971"/>
          </a:solidFill>
          <a:latin typeface="+mn-lt"/>
          <a:ea typeface="+mn-ea"/>
          <a:cs typeface="ＭＳ Ｐゴシック" charset="0"/>
        </a:defRPr>
      </a:lvl1pPr>
      <a:lvl2pPr marL="741363" indent="-284163" algn="l" defTabSz="912813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30188" algn="l" defTabSz="91281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562100" indent="-228600" algn="l" defTabSz="91281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1981200" indent="-228600" algn="l" defTabSz="91281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438400" indent="-228600" algn="l" defTabSz="912813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895600" indent="-228600" algn="l" defTabSz="912813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352800" indent="-228600" algn="l" defTabSz="912813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10000" indent="-228600" algn="l" defTabSz="912813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1447800"/>
            <a:ext cx="853598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13" tIns="45706" rIns="91413" bIns="457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8200" y="6297613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3" tIns="45706" rIns="91413" bIns="45706" numCol="1" anchor="t" anchorCtr="0" compatLnSpc="1">
            <a:prstTxWarp prst="textNoShape">
              <a:avLst/>
            </a:prstTxWarp>
          </a:bodyPr>
          <a:lstStyle>
            <a:lvl1pPr algn="r" defTabSz="912813" eaLnBrk="0" hangingPunct="0">
              <a:spcBef>
                <a:spcPct val="0"/>
              </a:spcBef>
              <a:defRPr sz="1200">
                <a:solidFill>
                  <a:srgbClr val="5C6971"/>
                </a:solidFill>
                <a:cs typeface="Arial" charset="0"/>
              </a:defRPr>
            </a:lvl1pPr>
          </a:lstStyle>
          <a:p>
            <a:fld id="{99C423B8-9FFE-9843-AFBD-FA72A666D552}" type="slidenum">
              <a:rPr lang="de-DE"/>
              <a:pPr/>
              <a:t>‹Nr.›</a:t>
            </a:fld>
            <a:endParaRPr lang="de-DE"/>
          </a:p>
        </p:txBody>
      </p:sp>
      <p:sp>
        <p:nvSpPr>
          <p:cNvPr id="2052" name="Line 6"/>
          <p:cNvSpPr>
            <a:spLocks noChangeShapeType="1"/>
          </p:cNvSpPr>
          <p:nvPr/>
        </p:nvSpPr>
        <p:spPr bwMode="auto">
          <a:xfrm>
            <a:off x="609600" y="6248400"/>
            <a:ext cx="8688388" cy="0"/>
          </a:xfrm>
          <a:prstGeom prst="line">
            <a:avLst/>
          </a:prstGeom>
          <a:noFill/>
          <a:ln w="3175">
            <a:solidFill>
              <a:srgbClr val="5C697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53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2438400"/>
            <a:ext cx="8535988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2054" name="Line 10"/>
          <p:cNvSpPr>
            <a:spLocks noChangeShapeType="1"/>
          </p:cNvSpPr>
          <p:nvPr userDrawn="1"/>
        </p:nvSpPr>
        <p:spPr bwMode="auto">
          <a:xfrm flipV="1">
            <a:off x="3802063" y="668338"/>
            <a:ext cx="5410200" cy="0"/>
          </a:xfrm>
          <a:prstGeom prst="line">
            <a:avLst/>
          </a:prstGeom>
          <a:noFill/>
          <a:ln w="3175">
            <a:solidFill>
              <a:srgbClr val="5C697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2055" name="Picture 11" descr="DHBW_d_Stuttgart_Folienmaster_RGB_090615"/>
          <p:cNvPicPr>
            <a:picLocks noChangeAspect="1" noChangeArrowheads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388" y="277813"/>
            <a:ext cx="2954337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  <p:sldLayoutId id="2147483783" r:id="rId12"/>
    <p:sldLayoutId id="2147483784" r:id="rId13"/>
  </p:sldLayoutIdLst>
  <p:txStyles>
    <p:titleStyle>
      <a:lvl1pPr algn="l" defTabSz="912813" rtl="0" eaLnBrk="0" fontAlgn="base" hangingPunct="0">
        <a:spcBef>
          <a:spcPct val="0"/>
        </a:spcBef>
        <a:spcAft>
          <a:spcPct val="0"/>
        </a:spcAft>
        <a:defRPr sz="2200">
          <a:solidFill>
            <a:srgbClr val="E2001A"/>
          </a:solidFill>
          <a:latin typeface="+mj-lt"/>
          <a:ea typeface="+mj-ea"/>
          <a:cs typeface="+mj-cs"/>
        </a:defRPr>
      </a:lvl1pPr>
      <a:lvl2pPr algn="l" defTabSz="912813" rtl="0" eaLnBrk="0" fontAlgn="base" hangingPunct="0">
        <a:spcBef>
          <a:spcPct val="0"/>
        </a:spcBef>
        <a:spcAft>
          <a:spcPct val="0"/>
        </a:spcAft>
        <a:defRPr sz="2200">
          <a:solidFill>
            <a:srgbClr val="E2001A"/>
          </a:solidFill>
          <a:latin typeface="Arial" charset="0"/>
          <a:ea typeface="ＭＳ Ｐゴシック" pitchFamily="34" charset="-128"/>
          <a:cs typeface="Arial" charset="0"/>
        </a:defRPr>
      </a:lvl2pPr>
      <a:lvl3pPr algn="l" defTabSz="912813" rtl="0" eaLnBrk="0" fontAlgn="base" hangingPunct="0">
        <a:spcBef>
          <a:spcPct val="0"/>
        </a:spcBef>
        <a:spcAft>
          <a:spcPct val="0"/>
        </a:spcAft>
        <a:defRPr sz="2200">
          <a:solidFill>
            <a:srgbClr val="E2001A"/>
          </a:solidFill>
          <a:latin typeface="Arial" charset="0"/>
          <a:ea typeface="ＭＳ Ｐゴシック" pitchFamily="34" charset="-128"/>
          <a:cs typeface="Arial" charset="0"/>
        </a:defRPr>
      </a:lvl3pPr>
      <a:lvl4pPr algn="l" defTabSz="912813" rtl="0" eaLnBrk="0" fontAlgn="base" hangingPunct="0">
        <a:spcBef>
          <a:spcPct val="0"/>
        </a:spcBef>
        <a:spcAft>
          <a:spcPct val="0"/>
        </a:spcAft>
        <a:defRPr sz="2200">
          <a:solidFill>
            <a:srgbClr val="E2001A"/>
          </a:solidFill>
          <a:latin typeface="Arial" charset="0"/>
          <a:ea typeface="ＭＳ Ｐゴシック" pitchFamily="34" charset="-128"/>
          <a:cs typeface="Arial" charset="0"/>
        </a:defRPr>
      </a:lvl4pPr>
      <a:lvl5pPr algn="l" defTabSz="912813" rtl="0" eaLnBrk="0" fontAlgn="base" hangingPunct="0">
        <a:spcBef>
          <a:spcPct val="0"/>
        </a:spcBef>
        <a:spcAft>
          <a:spcPct val="0"/>
        </a:spcAft>
        <a:defRPr sz="2200">
          <a:solidFill>
            <a:srgbClr val="E2001A"/>
          </a:solidFill>
          <a:latin typeface="Arial" charset="0"/>
          <a:ea typeface="ＭＳ Ｐゴシック" pitchFamily="34" charset="-128"/>
          <a:cs typeface="Arial" charset="0"/>
        </a:defRPr>
      </a:lvl5pPr>
      <a:lvl6pPr marL="457200" algn="l" defTabSz="912813" rtl="0" fontAlgn="base">
        <a:spcBef>
          <a:spcPct val="0"/>
        </a:spcBef>
        <a:spcAft>
          <a:spcPct val="0"/>
        </a:spcAft>
        <a:defRPr sz="2200">
          <a:solidFill>
            <a:srgbClr val="E2001A"/>
          </a:solidFill>
          <a:latin typeface="Arial" charset="0"/>
          <a:ea typeface="ＭＳ Ｐゴシック" pitchFamily="34" charset="-128"/>
          <a:cs typeface="Arial" charset="0"/>
        </a:defRPr>
      </a:lvl6pPr>
      <a:lvl7pPr marL="914400" algn="l" defTabSz="912813" rtl="0" fontAlgn="base">
        <a:spcBef>
          <a:spcPct val="0"/>
        </a:spcBef>
        <a:spcAft>
          <a:spcPct val="0"/>
        </a:spcAft>
        <a:defRPr sz="2200">
          <a:solidFill>
            <a:srgbClr val="E2001A"/>
          </a:solidFill>
          <a:latin typeface="Arial" charset="0"/>
          <a:ea typeface="ＭＳ Ｐゴシック" pitchFamily="34" charset="-128"/>
          <a:cs typeface="Arial" charset="0"/>
        </a:defRPr>
      </a:lvl7pPr>
      <a:lvl8pPr marL="1371600" algn="l" defTabSz="912813" rtl="0" fontAlgn="base">
        <a:spcBef>
          <a:spcPct val="0"/>
        </a:spcBef>
        <a:spcAft>
          <a:spcPct val="0"/>
        </a:spcAft>
        <a:defRPr sz="2200">
          <a:solidFill>
            <a:srgbClr val="E2001A"/>
          </a:solidFill>
          <a:latin typeface="Arial" charset="0"/>
          <a:ea typeface="ＭＳ Ｐゴシック" pitchFamily="34" charset="-128"/>
          <a:cs typeface="Arial" charset="0"/>
        </a:defRPr>
      </a:lvl8pPr>
      <a:lvl9pPr marL="1828800" algn="l" defTabSz="912813" rtl="0" fontAlgn="base">
        <a:spcBef>
          <a:spcPct val="0"/>
        </a:spcBef>
        <a:spcAft>
          <a:spcPct val="0"/>
        </a:spcAft>
        <a:defRPr sz="2200">
          <a:solidFill>
            <a:srgbClr val="E2001A"/>
          </a:solidFill>
          <a:latin typeface="Arial" charset="0"/>
          <a:ea typeface="ＭＳ Ｐゴシック" pitchFamily="34" charset="-128"/>
          <a:cs typeface="Arial" charset="0"/>
        </a:defRPr>
      </a:lvl9pPr>
    </p:titleStyle>
    <p:bodyStyle>
      <a:lvl1pPr marL="342900" indent="-342900" algn="l" defTabSz="912813" rtl="0" eaLnBrk="0" fontAlgn="base" hangingPunct="0">
        <a:spcBef>
          <a:spcPct val="20000"/>
        </a:spcBef>
        <a:spcAft>
          <a:spcPct val="0"/>
        </a:spcAft>
        <a:defRPr sz="1300">
          <a:solidFill>
            <a:srgbClr val="5C6971"/>
          </a:solidFill>
          <a:latin typeface="+mn-lt"/>
          <a:ea typeface="+mn-ea"/>
          <a:cs typeface="+mn-cs"/>
        </a:defRPr>
      </a:lvl1pPr>
      <a:lvl2pPr marL="741363" indent="-284163" algn="l" defTabSz="912813" rtl="0" eaLnBrk="0" fontAlgn="base" hangingPunct="0">
        <a:spcBef>
          <a:spcPct val="20000"/>
        </a:spcBef>
        <a:spcAft>
          <a:spcPct val="0"/>
        </a:spcAft>
        <a:buChar char="–"/>
        <a:defRPr sz="13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30188" algn="l" defTabSz="912813" rtl="0" eaLnBrk="0" fontAlgn="base" hangingPunct="0">
        <a:spcBef>
          <a:spcPct val="20000"/>
        </a:spcBef>
        <a:spcAft>
          <a:spcPct val="0"/>
        </a:spcAft>
        <a:buChar char="•"/>
        <a:defRPr sz="1300">
          <a:solidFill>
            <a:schemeClr val="tx1"/>
          </a:solidFill>
          <a:latin typeface="+mn-lt"/>
          <a:ea typeface="+mn-ea"/>
          <a:cs typeface="+mn-cs"/>
        </a:defRPr>
      </a:lvl3pPr>
      <a:lvl4pPr marL="1562100" indent="-228600" algn="l" defTabSz="912813" rtl="0" eaLnBrk="0" fontAlgn="base" hangingPunct="0">
        <a:spcBef>
          <a:spcPct val="20000"/>
        </a:spcBef>
        <a:spcAft>
          <a:spcPct val="0"/>
        </a:spcAft>
        <a:buChar char="–"/>
        <a:defRPr sz="1300">
          <a:solidFill>
            <a:schemeClr val="tx1"/>
          </a:solidFill>
          <a:latin typeface="+mn-lt"/>
          <a:ea typeface="+mn-ea"/>
          <a:cs typeface="+mn-cs"/>
        </a:defRPr>
      </a:lvl4pPr>
      <a:lvl5pPr marL="1981200" indent="-228600" algn="l" defTabSz="912813" rtl="0" eaLnBrk="0" fontAlgn="base" hangingPunct="0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  <a:ea typeface="+mn-ea"/>
          <a:cs typeface="+mn-cs"/>
        </a:defRPr>
      </a:lvl5pPr>
      <a:lvl6pPr marL="2438400" indent="-228600" algn="l" defTabSz="912813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  <a:ea typeface="+mn-ea"/>
          <a:cs typeface="+mn-cs"/>
        </a:defRPr>
      </a:lvl6pPr>
      <a:lvl7pPr marL="2895600" indent="-228600" algn="l" defTabSz="912813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  <a:ea typeface="+mn-ea"/>
          <a:cs typeface="+mn-cs"/>
        </a:defRPr>
      </a:lvl7pPr>
      <a:lvl8pPr marL="3352800" indent="-228600" algn="l" defTabSz="912813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  <a:ea typeface="+mn-ea"/>
          <a:cs typeface="+mn-cs"/>
        </a:defRPr>
      </a:lvl8pPr>
      <a:lvl9pPr marL="3810000" indent="-228600" algn="l" defTabSz="912813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9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344488" y="2996952"/>
            <a:ext cx="9237662" cy="1470025"/>
          </a:xfrm>
        </p:spPr>
        <p:txBody>
          <a:bodyPr lIns="0" tIns="0" rIns="0" bIns="0"/>
          <a:lstStyle/>
          <a:p>
            <a:pPr algn="r" eaLnBrk="1" hangingPunct="1"/>
            <a:r>
              <a:rPr lang="de-DE" sz="2900" dirty="0">
                <a:solidFill>
                  <a:srgbClr val="5C6971"/>
                </a:solidFill>
                <a:latin typeface="Arial" charset="0"/>
                <a:ea typeface="ＭＳ Ｐゴシック" charset="0"/>
              </a:rPr>
              <a:t>Duale Hochschule Baden-Württemberg Stuttgart</a:t>
            </a:r>
            <a:br>
              <a:rPr lang="de-DE" sz="2900" dirty="0">
                <a:solidFill>
                  <a:srgbClr val="5C6971"/>
                </a:solidFill>
                <a:latin typeface="Arial" charset="0"/>
                <a:ea typeface="ＭＳ Ｐゴシック" charset="0"/>
              </a:rPr>
            </a:br>
            <a:r>
              <a:rPr lang="de-DE" sz="2900" dirty="0">
                <a:solidFill>
                  <a:srgbClr val="5C6971"/>
                </a:solidFill>
                <a:latin typeface="Arial" charset="0"/>
                <a:ea typeface="ＭＳ Ｐゴシック" charset="0"/>
              </a:rPr>
              <a:t>Fakultät für Sozialwesen</a:t>
            </a:r>
            <a:br>
              <a:rPr lang="de-DE" sz="2900" dirty="0">
                <a:solidFill>
                  <a:srgbClr val="5C6971"/>
                </a:solidFill>
                <a:latin typeface="Arial" charset="0"/>
                <a:ea typeface="ＭＳ Ｐゴシック" charset="0"/>
              </a:rPr>
            </a:br>
            <a:r>
              <a:rPr lang="de-DE" sz="2900" dirty="0">
                <a:solidFill>
                  <a:srgbClr val="5C6971"/>
                </a:solidFill>
                <a:latin typeface="Arial" charset="0"/>
                <a:ea typeface="ＭＳ Ｐゴシック" charset="0"/>
              </a:rPr>
              <a:t/>
            </a:r>
            <a:br>
              <a:rPr lang="de-DE" sz="2900" dirty="0">
                <a:solidFill>
                  <a:srgbClr val="5C6971"/>
                </a:solidFill>
                <a:latin typeface="Arial" charset="0"/>
                <a:ea typeface="ＭＳ Ｐゴシック" charset="0"/>
              </a:rPr>
            </a:br>
            <a:r>
              <a:rPr lang="de-DE" sz="2900" dirty="0" smtClean="0">
                <a:solidFill>
                  <a:srgbClr val="5C6971"/>
                </a:solidFill>
                <a:latin typeface="Arial" charset="0"/>
                <a:ea typeface="ＭＳ Ｐゴシック" charset="0"/>
              </a:rPr>
              <a:t>Einführung in das Duale </a:t>
            </a:r>
            <a:r>
              <a:rPr lang="de-DE" sz="2900" dirty="0">
                <a:solidFill>
                  <a:srgbClr val="5C6971"/>
                </a:solidFill>
                <a:latin typeface="Arial" charset="0"/>
                <a:ea typeface="ＭＳ Ｐゴシック" charset="0"/>
              </a:rPr>
              <a:t>Studium – </a:t>
            </a:r>
            <a:r>
              <a:rPr lang="de-DE" sz="2900" dirty="0" smtClean="0">
                <a:solidFill>
                  <a:srgbClr val="5C6971"/>
                </a:solidFill>
                <a:latin typeface="Arial" charset="0"/>
                <a:ea typeface="ＭＳ Ｐゴシック" charset="0"/>
              </a:rPr>
              <a:t>Informationen für Erstanleiterinnen und Erstanleiter</a:t>
            </a:r>
            <a:r>
              <a:rPr lang="de-DE" sz="2900" dirty="0">
                <a:solidFill>
                  <a:srgbClr val="5C6971"/>
                </a:solidFill>
                <a:latin typeface="Arial" charset="0"/>
                <a:ea typeface="ＭＳ Ｐゴシック" charset="0"/>
              </a:rPr>
              <a:t/>
            </a:r>
            <a:br>
              <a:rPr lang="de-DE" sz="2900" dirty="0">
                <a:solidFill>
                  <a:srgbClr val="5C6971"/>
                </a:solidFill>
                <a:latin typeface="Arial" charset="0"/>
                <a:ea typeface="ＭＳ Ｐゴシック" charset="0"/>
              </a:rPr>
            </a:br>
            <a:r>
              <a:rPr lang="de-DE" sz="1800" dirty="0">
                <a:solidFill>
                  <a:srgbClr val="5C6971"/>
                </a:solidFill>
                <a:latin typeface="Arial" charset="0"/>
                <a:ea typeface="ＭＳ Ｐゴシック" charset="0"/>
              </a:rPr>
              <a:t/>
            </a:r>
            <a:br>
              <a:rPr lang="de-DE" sz="1800" dirty="0">
                <a:solidFill>
                  <a:srgbClr val="5C6971"/>
                </a:solidFill>
                <a:latin typeface="Arial" charset="0"/>
                <a:ea typeface="ＭＳ Ｐゴシック" charset="0"/>
              </a:rPr>
            </a:br>
            <a:r>
              <a:rPr lang="de-DE" sz="1800" dirty="0" smtClean="0">
                <a:solidFill>
                  <a:srgbClr val="5C6971"/>
                </a:solidFill>
                <a:latin typeface="Arial" charset="0"/>
                <a:ea typeface="ＭＳ Ｐゴシック" charset="0"/>
              </a:rPr>
              <a:t>Prof. Dr. Thomas Meyer</a:t>
            </a:r>
            <a:br>
              <a:rPr lang="de-DE" sz="1800" dirty="0" smtClean="0">
                <a:solidFill>
                  <a:srgbClr val="5C6971"/>
                </a:solidFill>
                <a:latin typeface="Arial" charset="0"/>
                <a:ea typeface="ＭＳ Ｐゴシック" charset="0"/>
              </a:rPr>
            </a:br>
            <a:endParaRPr lang="de-DE" sz="1800" dirty="0">
              <a:solidFill>
                <a:srgbClr val="5C6971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849313" y="4221163"/>
            <a:ext cx="8496300" cy="1008062"/>
          </a:xfrm>
        </p:spPr>
        <p:txBody>
          <a:bodyPr lIns="0" tIns="0" rIns="0" bIns="0" anchor="ctr"/>
          <a:lstStyle/>
          <a:p>
            <a:pPr marL="0" indent="0" defTabSz="914400" eaLnBrk="1" hangingPunct="1">
              <a:buFontTx/>
              <a:buNone/>
            </a:pPr>
            <a:r>
              <a:rPr lang="de-DE" sz="1800" dirty="0" smtClean="0">
                <a:latin typeface="Arial" charset="0"/>
                <a:ea typeface="ＭＳ Ｐゴシック" charset="0"/>
              </a:rPr>
              <a:t>Tagung für Anleiterinnen und Anleiter| 09.11.2017 </a:t>
            </a:r>
            <a:r>
              <a:rPr lang="de-DE" sz="1800" dirty="0">
                <a:latin typeface="Arial" charset="0"/>
                <a:ea typeface="ＭＳ Ｐゴシック" charset="0"/>
              </a:rPr>
              <a:t>|</a:t>
            </a:r>
          </a:p>
          <a:p>
            <a:pPr marL="0" indent="0" defTabSz="914400" eaLnBrk="1" hangingPunct="1">
              <a:buFontTx/>
              <a:buNone/>
            </a:pPr>
            <a:endParaRPr lang="de-DE" sz="18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Inhaltsplatzhalter 2"/>
          <p:cNvSpPr>
            <a:spLocks noGrp="1"/>
          </p:cNvSpPr>
          <p:nvPr>
            <p:ph idx="4294967295"/>
          </p:nvPr>
        </p:nvSpPr>
        <p:spPr>
          <a:xfrm>
            <a:off x="489520" y="908720"/>
            <a:ext cx="9416480" cy="2217738"/>
          </a:xfrm>
        </p:spPr>
        <p:txBody>
          <a:bodyPr/>
          <a:lstStyle/>
          <a:p>
            <a:pPr>
              <a:buFont typeface="Wingdings 3" charset="0"/>
              <a:buNone/>
            </a:pPr>
            <a:r>
              <a:rPr lang="de-DE" sz="2200" dirty="0">
                <a:solidFill>
                  <a:srgbClr val="C00000"/>
                </a:solidFill>
                <a:latin typeface="Arial" charset="0"/>
                <a:ea typeface="ＭＳ Ｐゴシック" charset="0"/>
              </a:rPr>
              <a:t>PRAXISPHASEN:</a:t>
            </a:r>
            <a:r>
              <a:rPr lang="de-DE" sz="2400" b="1" dirty="0">
                <a:latin typeface="Arial" charset="0"/>
                <a:ea typeface="ＭＳ Ｐゴシック" charset="0"/>
              </a:rPr>
              <a:t>	</a:t>
            </a:r>
          </a:p>
          <a:p>
            <a:pPr marL="914400" lvl="1" indent="-457200">
              <a:spcBef>
                <a:spcPct val="30000"/>
              </a:spcBef>
              <a:spcAft>
                <a:spcPct val="30000"/>
              </a:spcAft>
              <a:buFontTx/>
              <a:buBlip>
                <a:blip r:embed="rId2"/>
              </a:buBlip>
            </a:pPr>
            <a:r>
              <a:rPr lang="de-DE" sz="2000" dirty="0" smtClean="0">
                <a:latin typeface="Arial" charset="0"/>
                <a:ea typeface="ＭＳ Ｐゴシック" charset="0"/>
                <a:sym typeface="Wingdings 3" charset="0"/>
              </a:rPr>
              <a:t>Auch </a:t>
            </a:r>
            <a:r>
              <a:rPr lang="de-DE" sz="2000" dirty="0">
                <a:latin typeface="Arial" charset="0"/>
                <a:ea typeface="ＭＳ Ｐゴシック" charset="0"/>
                <a:sym typeface="Wingdings 3" charset="0"/>
              </a:rPr>
              <a:t>in den Praxisphasen wird „studiert“ (z.B. Transferaufgaben)</a:t>
            </a:r>
          </a:p>
          <a:p>
            <a:pPr marL="914400" lvl="1" indent="-457200">
              <a:spcBef>
                <a:spcPct val="30000"/>
              </a:spcBef>
              <a:spcAft>
                <a:spcPct val="30000"/>
              </a:spcAft>
              <a:buFontTx/>
              <a:buBlip>
                <a:blip r:embed="rId2"/>
              </a:buBlip>
            </a:pPr>
            <a:r>
              <a:rPr lang="de-DE" sz="2000" dirty="0" smtClean="0">
                <a:latin typeface="Arial" charset="0"/>
                <a:ea typeface="ＭＳ Ｐゴシック" charset="0"/>
                <a:sym typeface="Wingdings 3" charset="0"/>
              </a:rPr>
              <a:t>Anleitungsgespräche müssen regelmäßig stattfinden (i.d.R. 1 x Woche)</a:t>
            </a:r>
          </a:p>
          <a:p>
            <a:pPr marL="914400" lvl="1" indent="-457200">
              <a:spcBef>
                <a:spcPct val="30000"/>
              </a:spcBef>
              <a:spcAft>
                <a:spcPct val="30000"/>
              </a:spcAft>
              <a:buFontTx/>
              <a:buBlip>
                <a:blip r:embed="rId2"/>
              </a:buBlip>
            </a:pPr>
            <a:r>
              <a:rPr lang="de-DE" sz="2000" dirty="0" smtClean="0">
                <a:latin typeface="Arial" charset="0"/>
                <a:ea typeface="ＭＳ Ｐゴシック" charset="0"/>
                <a:sym typeface="Wingdings 3" charset="0"/>
              </a:rPr>
              <a:t>Im Internet finden sich Gesprächsleitfäden (zur Verwendung) </a:t>
            </a:r>
            <a:endParaRPr lang="de-DE" sz="2000" dirty="0">
              <a:latin typeface="Arial" charset="0"/>
              <a:ea typeface="ＭＳ Ｐゴシック" charset="0"/>
            </a:endParaRPr>
          </a:p>
        </p:txBody>
      </p:sp>
      <p:sp>
        <p:nvSpPr>
          <p:cNvPr id="20483" name="Datumsplatzhalter 3"/>
          <p:cNvSpPr txBox="1">
            <a:spLocks noGrp="1"/>
          </p:cNvSpPr>
          <p:nvPr/>
        </p:nvSpPr>
        <p:spPr bwMode="auto">
          <a:xfrm>
            <a:off x="7400925" y="412750"/>
            <a:ext cx="197167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3" tIns="45706" rIns="91413" bIns="45706"/>
          <a:lstStyle>
            <a:lvl1pPr>
              <a:defRPr sz="3200">
                <a:solidFill>
                  <a:srgbClr val="5C697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>
              <a:spcBef>
                <a:spcPct val="0"/>
              </a:spcBef>
            </a:pPr>
            <a:fld id="{5AC5F231-92E5-C247-BE63-75D415F1D255}" type="datetime1">
              <a:rPr lang="de-DE" sz="1200"/>
              <a:pPr algn="r" eaLnBrk="0" hangingPunct="0">
                <a:spcBef>
                  <a:spcPct val="0"/>
                </a:spcBef>
              </a:pPr>
              <a:t>18.12.2017</a:t>
            </a:fld>
            <a:endParaRPr lang="de-DE" sz="1400"/>
          </a:p>
        </p:txBody>
      </p:sp>
      <p:sp>
        <p:nvSpPr>
          <p:cNvPr id="20484" name="Foliennummernplatzhalter 4"/>
          <p:cNvSpPr txBox="1">
            <a:spLocks noGrp="1"/>
          </p:cNvSpPr>
          <p:nvPr/>
        </p:nvSpPr>
        <p:spPr bwMode="auto">
          <a:xfrm>
            <a:off x="8458200" y="6308725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3" tIns="45706" rIns="91413" bIns="45706"/>
          <a:lstStyle>
            <a:lvl1pPr>
              <a:defRPr sz="3200">
                <a:solidFill>
                  <a:srgbClr val="5C697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>
              <a:spcBef>
                <a:spcPct val="0"/>
              </a:spcBef>
            </a:pPr>
            <a:r>
              <a:rPr lang="de-DE" sz="1200"/>
              <a:t>Seite </a:t>
            </a:r>
            <a:fld id="{58930D55-233F-5B4A-9D61-2D4E076561A0}" type="slidenum">
              <a:rPr lang="de-DE" sz="1200"/>
              <a:pPr algn="r" eaLnBrk="0" hangingPunct="0">
                <a:spcBef>
                  <a:spcPct val="0"/>
                </a:spcBef>
              </a:pPr>
              <a:t>10</a:t>
            </a:fld>
            <a:endParaRPr lang="de-DE" sz="1200"/>
          </a:p>
        </p:txBody>
      </p:sp>
      <p:sp>
        <p:nvSpPr>
          <p:cNvPr id="20485" name="Oval 7"/>
          <p:cNvSpPr>
            <a:spLocks noChangeArrowheads="1"/>
          </p:cNvSpPr>
          <p:nvPr/>
        </p:nvSpPr>
        <p:spPr bwMode="auto">
          <a:xfrm>
            <a:off x="4368800" y="3822700"/>
            <a:ext cx="2763838" cy="2182813"/>
          </a:xfrm>
          <a:prstGeom prst="ellipse">
            <a:avLst/>
          </a:prstGeom>
          <a:gradFill rotWithShape="1">
            <a:gsLst>
              <a:gs pos="0">
                <a:srgbClr val="E2001A"/>
              </a:gs>
              <a:gs pos="50000">
                <a:srgbClr val="F398A3"/>
              </a:gs>
              <a:gs pos="100000">
                <a:srgbClr val="E2001A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486" name="Text Box 8"/>
          <p:cNvSpPr txBox="1">
            <a:spLocks noChangeArrowheads="1"/>
          </p:cNvSpPr>
          <p:nvPr/>
        </p:nvSpPr>
        <p:spPr bwMode="auto">
          <a:xfrm>
            <a:off x="5115793" y="4648175"/>
            <a:ext cx="13493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rgbClr val="5C697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defTabSz="912813">
              <a:spcBef>
                <a:spcPct val="50000"/>
              </a:spcBef>
            </a:pPr>
            <a:r>
              <a:rPr lang="de-DE" sz="1600" b="1" dirty="0">
                <a:solidFill>
                  <a:schemeClr val="tx1"/>
                </a:solidFill>
              </a:rPr>
              <a:t>Praxis-phasen</a:t>
            </a:r>
          </a:p>
        </p:txBody>
      </p:sp>
      <p:sp>
        <p:nvSpPr>
          <p:cNvPr id="134160" name="Oval 16"/>
          <p:cNvSpPr>
            <a:spLocks noChangeArrowheads="1"/>
          </p:cNvSpPr>
          <p:nvPr/>
        </p:nvSpPr>
        <p:spPr bwMode="auto">
          <a:xfrm>
            <a:off x="6237288" y="3429000"/>
            <a:ext cx="2759075" cy="1154113"/>
          </a:xfrm>
          <a:prstGeom prst="ellipse">
            <a:avLst/>
          </a:prstGeom>
          <a:gradFill rotWithShape="1">
            <a:gsLst>
              <a:gs pos="0">
                <a:srgbClr val="808080">
                  <a:alpha val="20000"/>
                </a:srgbClr>
              </a:gs>
              <a:gs pos="50000">
                <a:srgbClr val="808080">
                  <a:gamma/>
                  <a:shade val="76471"/>
                  <a:invGamma/>
                </a:srgbClr>
              </a:gs>
              <a:gs pos="100000">
                <a:srgbClr val="808080">
                  <a:alpha val="20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ea typeface="ＭＳ Ｐゴシック" pitchFamily="34" charset="-128"/>
              <a:cs typeface="+mn-cs"/>
            </a:endParaRPr>
          </a:p>
        </p:txBody>
      </p:sp>
      <p:sp>
        <p:nvSpPr>
          <p:cNvPr id="134161" name="Text Box 17"/>
          <p:cNvSpPr txBox="1">
            <a:spLocks noChangeArrowheads="1"/>
          </p:cNvSpPr>
          <p:nvPr/>
        </p:nvSpPr>
        <p:spPr bwMode="auto">
          <a:xfrm>
            <a:off x="6545263" y="3611563"/>
            <a:ext cx="230505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808080">
                        <a:alpha val="20000"/>
                      </a:srgbClr>
                    </a:gs>
                    <a:gs pos="50000">
                      <a:srgbClr val="808080">
                        <a:gamma/>
                        <a:shade val="76471"/>
                        <a:invGamma/>
                      </a:srgbClr>
                    </a:gs>
                    <a:gs pos="100000">
                      <a:srgbClr val="808080">
                        <a:alpha val="20000"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12813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sz="1600" b="1">
                <a:solidFill>
                  <a:schemeClr val="bg1"/>
                </a:solidFill>
              </a:rPr>
              <a:t>Gesprächsleitfaden zu Beginn einer Praxisphase</a:t>
            </a:r>
          </a:p>
        </p:txBody>
      </p:sp>
      <p:sp>
        <p:nvSpPr>
          <p:cNvPr id="134166" name="Oval 22"/>
          <p:cNvSpPr>
            <a:spLocks noChangeArrowheads="1"/>
          </p:cNvSpPr>
          <p:nvPr/>
        </p:nvSpPr>
        <p:spPr bwMode="auto">
          <a:xfrm>
            <a:off x="2432050" y="4149725"/>
            <a:ext cx="2665413" cy="1223963"/>
          </a:xfrm>
          <a:prstGeom prst="ellipse">
            <a:avLst/>
          </a:prstGeom>
          <a:gradFill rotWithShape="1">
            <a:gsLst>
              <a:gs pos="0">
                <a:srgbClr val="808080">
                  <a:alpha val="20000"/>
                </a:srgbClr>
              </a:gs>
              <a:gs pos="50000">
                <a:srgbClr val="808080">
                  <a:gamma/>
                  <a:shade val="76471"/>
                  <a:invGamma/>
                </a:srgbClr>
              </a:gs>
              <a:gs pos="100000">
                <a:srgbClr val="808080">
                  <a:alpha val="20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ea typeface="ＭＳ Ｐゴシック" pitchFamily="34" charset="-128"/>
              <a:cs typeface="+mn-cs"/>
            </a:endParaRPr>
          </a:p>
        </p:txBody>
      </p:sp>
      <p:sp>
        <p:nvSpPr>
          <p:cNvPr id="134167" name="Text Box 23"/>
          <p:cNvSpPr txBox="1">
            <a:spLocks noChangeArrowheads="1"/>
          </p:cNvSpPr>
          <p:nvPr/>
        </p:nvSpPr>
        <p:spPr bwMode="auto">
          <a:xfrm>
            <a:off x="2460625" y="4437112"/>
            <a:ext cx="266382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808080">
                        <a:alpha val="20000"/>
                      </a:srgbClr>
                    </a:gs>
                    <a:gs pos="50000">
                      <a:srgbClr val="808080">
                        <a:gamma/>
                        <a:shade val="76471"/>
                        <a:invGamma/>
                      </a:srgbClr>
                    </a:gs>
                    <a:gs pos="100000">
                      <a:srgbClr val="808080">
                        <a:alpha val="20000"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1281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defTabSz="91281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defTabSz="91281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defTabSz="91281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defTabSz="91281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defTabSz="912813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defTabSz="912813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defTabSz="912813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defTabSz="912813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de-DE" sz="1600" b="1" dirty="0" smtClean="0">
                <a:solidFill>
                  <a:schemeClr val="bg1"/>
                </a:solidFill>
                <a:cs typeface="+mn-cs"/>
              </a:rPr>
              <a:t>Bericht des Studierenden zum Abschluss einer Praxisphase</a:t>
            </a:r>
          </a:p>
        </p:txBody>
      </p:sp>
      <p:sp>
        <p:nvSpPr>
          <p:cNvPr id="134169" name="Oval 25"/>
          <p:cNvSpPr>
            <a:spLocks noChangeArrowheads="1"/>
          </p:cNvSpPr>
          <p:nvPr/>
        </p:nvSpPr>
        <p:spPr bwMode="auto">
          <a:xfrm>
            <a:off x="3152775" y="5373688"/>
            <a:ext cx="2087563" cy="674687"/>
          </a:xfrm>
          <a:prstGeom prst="ellipse">
            <a:avLst/>
          </a:prstGeom>
          <a:gradFill rotWithShape="1">
            <a:gsLst>
              <a:gs pos="0">
                <a:srgbClr val="808080">
                  <a:alpha val="20000"/>
                </a:srgbClr>
              </a:gs>
              <a:gs pos="50000">
                <a:srgbClr val="808080">
                  <a:gamma/>
                  <a:shade val="76471"/>
                  <a:invGamma/>
                </a:srgbClr>
              </a:gs>
              <a:gs pos="100000">
                <a:srgbClr val="808080">
                  <a:alpha val="20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ea typeface="ＭＳ Ｐゴシック" pitchFamily="34" charset="-128"/>
              <a:cs typeface="+mn-cs"/>
            </a:endParaRPr>
          </a:p>
        </p:txBody>
      </p:sp>
      <p:sp>
        <p:nvSpPr>
          <p:cNvPr id="134170" name="Text Box 26"/>
          <p:cNvSpPr txBox="1">
            <a:spLocks noChangeArrowheads="1"/>
          </p:cNvSpPr>
          <p:nvPr/>
        </p:nvSpPr>
        <p:spPr bwMode="auto">
          <a:xfrm>
            <a:off x="3368675" y="5445125"/>
            <a:ext cx="16589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808080">
                        <a:alpha val="20000"/>
                      </a:srgbClr>
                    </a:gs>
                    <a:gs pos="50000">
                      <a:srgbClr val="808080">
                        <a:gamma/>
                        <a:shade val="76471"/>
                        <a:invGamma/>
                      </a:srgbClr>
                    </a:gs>
                    <a:gs pos="100000">
                      <a:srgbClr val="808080">
                        <a:alpha val="20000"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1281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defTabSz="91281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defTabSz="91281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defTabSz="91281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defTabSz="91281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defTabSz="912813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defTabSz="912813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defTabSz="912813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defTabSz="912813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de-DE" sz="1600" b="1" smtClean="0">
                <a:solidFill>
                  <a:schemeClr val="bg1"/>
                </a:solidFill>
                <a:cs typeface="+mn-cs"/>
              </a:rPr>
              <a:t>Transfer-aufgabe</a:t>
            </a:r>
          </a:p>
        </p:txBody>
      </p:sp>
      <p:grpSp>
        <p:nvGrpSpPr>
          <p:cNvPr id="20505" name="Group 30"/>
          <p:cNvGrpSpPr>
            <a:grpSpLocks/>
          </p:cNvGrpSpPr>
          <p:nvPr/>
        </p:nvGrpSpPr>
        <p:grpSpPr bwMode="auto">
          <a:xfrm>
            <a:off x="5170488" y="5661025"/>
            <a:ext cx="2085975" cy="739775"/>
            <a:chOff x="489" y="2795"/>
            <a:chExt cx="1542" cy="635"/>
          </a:xfrm>
        </p:grpSpPr>
        <p:sp>
          <p:nvSpPr>
            <p:cNvPr id="134175" name="Oval 31"/>
            <p:cNvSpPr>
              <a:spLocks noChangeArrowheads="1"/>
            </p:cNvSpPr>
            <p:nvPr/>
          </p:nvSpPr>
          <p:spPr bwMode="auto">
            <a:xfrm>
              <a:off x="489" y="2795"/>
              <a:ext cx="1542" cy="635"/>
            </a:xfrm>
            <a:prstGeom prst="ellipse">
              <a:avLst/>
            </a:prstGeom>
            <a:gradFill rotWithShape="1">
              <a:gsLst>
                <a:gs pos="0">
                  <a:srgbClr val="808080">
                    <a:alpha val="20000"/>
                  </a:srgbClr>
                </a:gs>
                <a:gs pos="50000">
                  <a:srgbClr val="808080">
                    <a:gamma/>
                    <a:shade val="76471"/>
                    <a:invGamma/>
                  </a:srgbClr>
                </a:gs>
                <a:gs pos="100000">
                  <a:srgbClr val="808080">
                    <a:alpha val="20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34176" name="Text Box 32"/>
            <p:cNvSpPr txBox="1">
              <a:spLocks noChangeArrowheads="1"/>
            </p:cNvSpPr>
            <p:nvPr/>
          </p:nvSpPr>
          <p:spPr bwMode="auto">
            <a:xfrm>
              <a:off x="625" y="2976"/>
              <a:ext cx="1225" cy="289"/>
            </a:xfrm>
            <a:prstGeom prst="rect">
              <a:avLst/>
            </a:prstGeom>
            <a:gradFill rotWithShape="1">
              <a:gsLst>
                <a:gs pos="0">
                  <a:srgbClr val="808080">
                    <a:alpha val="20000"/>
                  </a:srgbClr>
                </a:gs>
                <a:gs pos="50000">
                  <a:srgbClr val="808080">
                    <a:gamma/>
                    <a:shade val="76471"/>
                    <a:invGamma/>
                  </a:srgbClr>
                </a:gs>
                <a:gs pos="100000">
                  <a:srgbClr val="808080">
                    <a:alpha val="20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defTabSz="912813" eaLnBrk="0" fontAlgn="base" hangingPunct="0">
                <a:spcBef>
                  <a:spcPct val="2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defTabSz="912813" eaLnBrk="0" fontAlgn="base" hangingPunct="0">
                <a:spcBef>
                  <a:spcPct val="2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defTabSz="912813" eaLnBrk="0" fontAlgn="base" hangingPunct="0">
                <a:spcBef>
                  <a:spcPct val="2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defTabSz="912813" eaLnBrk="0" fontAlgn="base" hangingPunct="0">
                <a:spcBef>
                  <a:spcPct val="2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de-DE" sz="1600" b="1" smtClean="0">
                  <a:solidFill>
                    <a:schemeClr val="bg1"/>
                  </a:solidFill>
                  <a:cs typeface="+mn-cs"/>
                </a:rPr>
                <a:t>Praxisaufgabe</a:t>
              </a:r>
            </a:p>
          </p:txBody>
        </p:sp>
      </p:grpSp>
      <p:sp>
        <p:nvSpPr>
          <p:cNvPr id="134178" name="Oval 34"/>
          <p:cNvSpPr>
            <a:spLocks noChangeArrowheads="1"/>
          </p:cNvSpPr>
          <p:nvPr/>
        </p:nvSpPr>
        <p:spPr bwMode="auto">
          <a:xfrm>
            <a:off x="6464300" y="4652963"/>
            <a:ext cx="2303463" cy="1008062"/>
          </a:xfrm>
          <a:prstGeom prst="ellipse">
            <a:avLst/>
          </a:prstGeom>
          <a:gradFill rotWithShape="1">
            <a:gsLst>
              <a:gs pos="0">
                <a:srgbClr val="808080">
                  <a:alpha val="20000"/>
                </a:srgbClr>
              </a:gs>
              <a:gs pos="50000">
                <a:srgbClr val="808080">
                  <a:gamma/>
                  <a:shade val="76471"/>
                  <a:invGamma/>
                </a:srgbClr>
              </a:gs>
              <a:gs pos="100000">
                <a:srgbClr val="808080">
                  <a:alpha val="20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ea typeface="ＭＳ Ｐゴシック" pitchFamily="34" charset="-128"/>
              <a:cs typeface="+mn-cs"/>
            </a:endParaRPr>
          </a:p>
        </p:txBody>
      </p:sp>
      <p:sp>
        <p:nvSpPr>
          <p:cNvPr id="134179" name="Text Box 35"/>
          <p:cNvSpPr txBox="1">
            <a:spLocks noChangeArrowheads="1"/>
          </p:cNvSpPr>
          <p:nvPr/>
        </p:nvSpPr>
        <p:spPr bwMode="auto">
          <a:xfrm>
            <a:off x="6837363" y="4724400"/>
            <a:ext cx="153987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808080">
                        <a:alpha val="20000"/>
                      </a:srgbClr>
                    </a:gs>
                    <a:gs pos="50000">
                      <a:srgbClr val="808080">
                        <a:gamma/>
                        <a:shade val="76471"/>
                        <a:invGamma/>
                      </a:srgbClr>
                    </a:gs>
                    <a:gs pos="100000">
                      <a:srgbClr val="808080">
                        <a:alpha val="20000"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12813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sz="1600" b="1">
                <a:solidFill>
                  <a:schemeClr val="bg1"/>
                </a:solidFill>
              </a:rPr>
              <a:t>Leitfäden für das Anleiter-gespräch</a:t>
            </a:r>
          </a:p>
        </p:txBody>
      </p:sp>
      <p:sp>
        <p:nvSpPr>
          <p:cNvPr id="134180" name="Oval 36"/>
          <p:cNvSpPr>
            <a:spLocks noChangeArrowheads="1"/>
          </p:cNvSpPr>
          <p:nvPr/>
        </p:nvSpPr>
        <p:spPr bwMode="auto">
          <a:xfrm>
            <a:off x="3417888" y="2924944"/>
            <a:ext cx="2830512" cy="1082675"/>
          </a:xfrm>
          <a:prstGeom prst="ellipse">
            <a:avLst/>
          </a:prstGeom>
          <a:gradFill rotWithShape="1">
            <a:gsLst>
              <a:gs pos="0">
                <a:srgbClr val="808080">
                  <a:alpha val="20000"/>
                </a:srgbClr>
              </a:gs>
              <a:gs pos="50000">
                <a:srgbClr val="808080">
                  <a:gamma/>
                  <a:shade val="76471"/>
                  <a:invGamma/>
                </a:srgbClr>
              </a:gs>
              <a:gs pos="100000">
                <a:srgbClr val="808080">
                  <a:alpha val="20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ea typeface="ＭＳ Ｐゴシック" pitchFamily="34" charset="-128"/>
              <a:cs typeface="+mn-cs"/>
            </a:endParaRPr>
          </a:p>
        </p:txBody>
      </p:sp>
      <p:sp>
        <p:nvSpPr>
          <p:cNvPr id="134181" name="Text Box 37"/>
          <p:cNvSpPr txBox="1">
            <a:spLocks noChangeArrowheads="1"/>
          </p:cNvSpPr>
          <p:nvPr/>
        </p:nvSpPr>
        <p:spPr bwMode="auto">
          <a:xfrm>
            <a:off x="3633788" y="3068960"/>
            <a:ext cx="230505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808080">
                        <a:alpha val="20000"/>
                      </a:srgbClr>
                    </a:gs>
                    <a:gs pos="50000">
                      <a:srgbClr val="808080">
                        <a:gamma/>
                        <a:shade val="76471"/>
                        <a:invGamma/>
                      </a:srgbClr>
                    </a:gs>
                    <a:gs pos="100000">
                      <a:srgbClr val="808080">
                        <a:alpha val="20000"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12813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sz="1600" b="1" dirty="0">
                <a:solidFill>
                  <a:schemeClr val="bg1"/>
                </a:solidFill>
              </a:rPr>
              <a:t>Gesprächsleitfaden zum Ende einer Praxisphase</a:t>
            </a:r>
          </a:p>
        </p:txBody>
      </p:sp>
      <p:sp>
        <p:nvSpPr>
          <p:cNvPr id="20" name="Rechteck 19"/>
          <p:cNvSpPr/>
          <p:nvPr/>
        </p:nvSpPr>
        <p:spPr>
          <a:xfrm>
            <a:off x="6808614" y="4655645"/>
            <a:ext cx="1568624" cy="1005379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Rechteck 20"/>
          <p:cNvSpPr/>
          <p:nvPr/>
        </p:nvSpPr>
        <p:spPr>
          <a:xfrm>
            <a:off x="3620542" y="3068960"/>
            <a:ext cx="2318295" cy="862729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eck 21"/>
          <p:cNvSpPr/>
          <p:nvPr/>
        </p:nvSpPr>
        <p:spPr>
          <a:xfrm>
            <a:off x="6597106" y="3576254"/>
            <a:ext cx="2253208" cy="862729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580AFDC1-3077-F84C-A2EA-C5DBA87A6144}" type="slidenum">
              <a:rPr lang="de-DE" smtClean="0"/>
              <a:pPr/>
              <a:t>11</a:t>
            </a:fld>
            <a:endParaRPr lang="de-DE"/>
          </a:p>
        </p:txBody>
      </p:sp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518" y="1471462"/>
            <a:ext cx="8784977" cy="476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Inhaltsplatzhalter 2"/>
          <p:cNvSpPr txBox="1">
            <a:spLocks/>
          </p:cNvSpPr>
          <p:nvPr/>
        </p:nvSpPr>
        <p:spPr bwMode="auto">
          <a:xfrm>
            <a:off x="489520" y="908720"/>
            <a:ext cx="9144000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912813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5C6971"/>
                </a:solidFill>
                <a:latin typeface="+mn-lt"/>
                <a:ea typeface="+mn-ea"/>
                <a:cs typeface="ＭＳ Ｐゴシック" charset="0"/>
              </a:defRPr>
            </a:lvl1pPr>
            <a:lvl2pPr marL="741363" indent="-284163" algn="l" defTabSz="912813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30188" algn="l" defTabSz="912813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562100" indent="-228600" algn="l" defTabSz="912813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981200" indent="-228600" algn="l" defTabSz="912813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438400" indent="-228600" algn="l" defTabSz="912813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895600" indent="-228600" algn="l" defTabSz="912813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352800" indent="-228600" algn="l" defTabSz="912813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10000" indent="-228600" algn="l" defTabSz="912813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buFont typeface="Wingdings 3" charset="0"/>
              <a:buNone/>
            </a:pPr>
            <a:r>
              <a:rPr lang="de-DE" sz="2200" dirty="0" smtClean="0">
                <a:solidFill>
                  <a:srgbClr val="C00000"/>
                </a:solidFill>
                <a:latin typeface="Arial" charset="0"/>
                <a:ea typeface="ＭＳ Ｐゴシック" charset="0"/>
              </a:rPr>
              <a:t>MATERIALIEN FÜR DIE ANLEITUNG IN DEN PRAXISPHASEN</a:t>
            </a:r>
            <a:r>
              <a:rPr lang="de-DE" sz="2400" b="1" dirty="0" smtClean="0">
                <a:latin typeface="Arial" charset="0"/>
                <a:ea typeface="ＭＳ Ｐゴシック" charset="0"/>
              </a:rPr>
              <a:t>	</a:t>
            </a:r>
          </a:p>
        </p:txBody>
      </p:sp>
      <p:sp>
        <p:nvSpPr>
          <p:cNvPr id="5" name="Rechteck 4"/>
          <p:cNvSpPr/>
          <p:nvPr/>
        </p:nvSpPr>
        <p:spPr bwMode="auto">
          <a:xfrm>
            <a:off x="3080792" y="3717032"/>
            <a:ext cx="4176464" cy="792088"/>
          </a:xfrm>
          <a:prstGeom prst="rect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28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378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liennummernplatzhalter 5"/>
          <p:cNvSpPr txBox="1">
            <a:spLocks noGrp="1"/>
          </p:cNvSpPr>
          <p:nvPr/>
        </p:nvSpPr>
        <p:spPr bwMode="auto">
          <a:xfrm>
            <a:off x="8458200" y="6297613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3" tIns="45706" rIns="91413" bIns="45706"/>
          <a:lstStyle>
            <a:lvl1pPr>
              <a:defRPr sz="3200">
                <a:solidFill>
                  <a:srgbClr val="5C697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defTabSz="912813" eaLnBrk="0" hangingPunct="0">
              <a:spcBef>
                <a:spcPct val="0"/>
              </a:spcBef>
            </a:pPr>
            <a:r>
              <a:rPr lang="de-DE" sz="1200"/>
              <a:t>Seite </a:t>
            </a:r>
            <a:fld id="{C8884A51-1B64-BF45-9142-5EBA5163F43A}" type="slidenum">
              <a:rPr lang="de-DE" sz="1200"/>
              <a:pPr algn="r" defTabSz="912813" eaLnBrk="0" hangingPunct="0">
                <a:spcBef>
                  <a:spcPct val="0"/>
                </a:spcBef>
              </a:pPr>
              <a:t>12</a:t>
            </a:fld>
            <a:endParaRPr lang="de-DE" sz="1200"/>
          </a:p>
        </p:txBody>
      </p:sp>
      <p:sp>
        <p:nvSpPr>
          <p:cNvPr id="18435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488504" y="476672"/>
            <a:ext cx="9289032" cy="838200"/>
          </a:xfrm>
        </p:spPr>
        <p:txBody>
          <a:bodyPr/>
          <a:lstStyle/>
          <a:p>
            <a:pPr eaLnBrk="1" hangingPunct="1"/>
            <a:r>
              <a:rPr lang="de-DE" dirty="0" smtClean="0">
                <a:latin typeface="Arial" charset="0"/>
                <a:ea typeface="ＭＳ Ｐゴシック" charset="0"/>
              </a:rPr>
              <a:t>ROLLE DER STUDIENGANGSLEITUNG IN DER THEORIE</a:t>
            </a:r>
            <a:endParaRPr lang="de-DE" dirty="0">
              <a:solidFill>
                <a:srgbClr val="5C6971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31076" name="Group 4"/>
          <p:cNvGrpSpPr>
            <a:grpSpLocks/>
          </p:cNvGrpSpPr>
          <p:nvPr/>
        </p:nvGrpSpPr>
        <p:grpSpPr bwMode="auto">
          <a:xfrm>
            <a:off x="3873500" y="1989138"/>
            <a:ext cx="2376488" cy="2305050"/>
            <a:chOff x="974" y="882"/>
            <a:chExt cx="1648" cy="1739"/>
          </a:xfrm>
        </p:grpSpPr>
        <p:sp>
          <p:nvSpPr>
            <p:cNvPr id="18443" name="AutoShape 5"/>
            <p:cNvSpPr>
              <a:spLocks noEditPoints="1" noChangeArrowheads="1"/>
            </p:cNvSpPr>
            <p:nvPr/>
          </p:nvSpPr>
          <p:spPr bwMode="auto">
            <a:xfrm>
              <a:off x="974" y="882"/>
              <a:ext cx="1648" cy="173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378 w 21600"/>
                <a:gd name="T13" fmla="*/ 3962 h 21600"/>
                <a:gd name="T14" fmla="*/ 17838 w 21600"/>
                <a:gd name="T15" fmla="*/ 17638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00FFFF"/>
            </a:solidFill>
            <a:ln w="9525">
              <a:round/>
              <a:headEnd/>
              <a:tailEnd/>
            </a:ln>
            <a:effectLst/>
            <a:scene3d>
              <a:camera prst="legacyPerspectiveFront">
                <a:rot lat="20099989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FFFF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de-DE"/>
            </a:p>
          </p:txBody>
        </p:sp>
        <p:sp>
          <p:nvSpPr>
            <p:cNvPr id="18444" name="Text Box 6"/>
            <p:cNvSpPr txBox="1">
              <a:spLocks noChangeArrowheads="1"/>
            </p:cNvSpPr>
            <p:nvPr/>
          </p:nvSpPr>
          <p:spPr bwMode="auto">
            <a:xfrm>
              <a:off x="1159" y="1566"/>
              <a:ext cx="1338" cy="4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rgbClr val="5C697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eaLnBrk="0" hangingPunct="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eaLnBrk="0" hangingPunct="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eaLnBrk="0" hangingPunct="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eaLnBrk="0" hangingPunct="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>
                <a:spcBef>
                  <a:spcPct val="50000"/>
                </a:spcBef>
              </a:pPr>
              <a:r>
                <a:rPr lang="de-DE" sz="1800" b="1">
                  <a:solidFill>
                    <a:schemeClr val="tx1"/>
                  </a:solidFill>
                </a:rPr>
                <a:t>Generalistische Module</a:t>
              </a:r>
            </a:p>
          </p:txBody>
        </p:sp>
      </p:grpSp>
      <p:grpSp>
        <p:nvGrpSpPr>
          <p:cNvPr id="131079" name="Group 7"/>
          <p:cNvGrpSpPr>
            <a:grpSpLocks/>
          </p:cNvGrpSpPr>
          <p:nvPr/>
        </p:nvGrpSpPr>
        <p:grpSpPr bwMode="auto">
          <a:xfrm>
            <a:off x="2432050" y="3860800"/>
            <a:ext cx="2305050" cy="2305050"/>
            <a:chOff x="2039" y="2093"/>
            <a:chExt cx="1588" cy="1575"/>
          </a:xfrm>
        </p:grpSpPr>
        <p:sp>
          <p:nvSpPr>
            <p:cNvPr id="18441" name="AutoShape 8"/>
            <p:cNvSpPr>
              <a:spLocks noEditPoints="1" noChangeArrowheads="1"/>
            </p:cNvSpPr>
            <p:nvPr/>
          </p:nvSpPr>
          <p:spPr bwMode="auto">
            <a:xfrm>
              <a:off x="2039" y="2093"/>
              <a:ext cx="1588" cy="157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380 w 21600"/>
                <a:gd name="T13" fmla="*/ 3963 h 21600"/>
                <a:gd name="T14" fmla="*/ 17846 w 21600"/>
                <a:gd name="T15" fmla="*/ 1763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FFCC99"/>
            </a:solidFill>
            <a:ln w="9525">
              <a:round/>
              <a:headEnd/>
              <a:tailEnd/>
            </a:ln>
            <a:effectLst/>
            <a:scene3d>
              <a:camera prst="legacyPerspectiveFront">
                <a:rot lat="20099989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de-DE"/>
            </a:p>
          </p:txBody>
        </p:sp>
        <p:sp>
          <p:nvSpPr>
            <p:cNvPr id="18442" name="Text Box 9"/>
            <p:cNvSpPr txBox="1">
              <a:spLocks noChangeArrowheads="1"/>
            </p:cNvSpPr>
            <p:nvPr/>
          </p:nvSpPr>
          <p:spPr bwMode="auto">
            <a:xfrm>
              <a:off x="2219" y="2651"/>
              <a:ext cx="1337" cy="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rgbClr val="5C697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eaLnBrk="0" hangingPunct="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eaLnBrk="0" hangingPunct="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eaLnBrk="0" hangingPunct="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eaLnBrk="0" hangingPunct="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>
                <a:spcBef>
                  <a:spcPct val="50000"/>
                </a:spcBef>
              </a:pPr>
              <a:r>
                <a:rPr lang="de-DE" sz="1800" b="1">
                  <a:solidFill>
                    <a:schemeClr val="tx1"/>
                  </a:solidFill>
                </a:rPr>
                <a:t>Berufsfeld-spezifische Module</a:t>
              </a:r>
            </a:p>
          </p:txBody>
        </p:sp>
      </p:grpSp>
      <p:grpSp>
        <p:nvGrpSpPr>
          <p:cNvPr id="131085" name="Group 13"/>
          <p:cNvGrpSpPr>
            <a:grpSpLocks/>
          </p:cNvGrpSpPr>
          <p:nvPr/>
        </p:nvGrpSpPr>
        <p:grpSpPr bwMode="auto">
          <a:xfrm>
            <a:off x="5170488" y="3789363"/>
            <a:ext cx="2301875" cy="2205037"/>
            <a:chOff x="3658" y="1914"/>
            <a:chExt cx="1699" cy="1752"/>
          </a:xfrm>
        </p:grpSpPr>
        <p:sp>
          <p:nvSpPr>
            <p:cNvPr id="18439" name="Gear"/>
            <p:cNvSpPr>
              <a:spLocks noEditPoints="1" noChangeArrowheads="1"/>
            </p:cNvSpPr>
            <p:nvPr/>
          </p:nvSpPr>
          <p:spPr bwMode="auto">
            <a:xfrm>
              <a:off x="3658" y="1914"/>
              <a:ext cx="1699" cy="175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373 w 21600"/>
                <a:gd name="T13" fmla="*/ 3970 h 21600"/>
                <a:gd name="T14" fmla="*/ 17837 w 21600"/>
                <a:gd name="T15" fmla="*/ 1763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00FF00"/>
            </a:solidFill>
            <a:ln w="9525">
              <a:round/>
              <a:headEnd/>
              <a:tailEnd/>
            </a:ln>
            <a:effectLst/>
            <a:scene3d>
              <a:camera prst="legacyPerspectiveFront">
                <a:rot lat="20099989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FF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de-DE"/>
            </a:p>
          </p:txBody>
        </p:sp>
        <p:sp>
          <p:nvSpPr>
            <p:cNvPr id="18440" name="Text Box 15"/>
            <p:cNvSpPr txBox="1">
              <a:spLocks noChangeArrowheads="1"/>
            </p:cNvSpPr>
            <p:nvPr/>
          </p:nvSpPr>
          <p:spPr bwMode="auto">
            <a:xfrm>
              <a:off x="3856" y="2641"/>
              <a:ext cx="1336" cy="5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rgbClr val="5C697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eaLnBrk="0" hangingPunct="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eaLnBrk="0" hangingPunct="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eaLnBrk="0" hangingPunct="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eaLnBrk="0" hangingPunct="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>
                <a:spcBef>
                  <a:spcPct val="50000"/>
                </a:spcBef>
              </a:pPr>
              <a:r>
                <a:rPr lang="de-DE" sz="1800" b="1">
                  <a:solidFill>
                    <a:schemeClr val="tx1"/>
                  </a:solidFill>
                </a:rPr>
                <a:t>Angeleitete</a:t>
              </a:r>
              <a:br>
                <a:rPr lang="de-DE" sz="1800" b="1">
                  <a:solidFill>
                    <a:schemeClr val="tx1"/>
                  </a:solidFill>
                </a:rPr>
              </a:br>
              <a:r>
                <a:rPr lang="de-DE" sz="1800" b="1">
                  <a:solidFill>
                    <a:schemeClr val="tx1"/>
                  </a:solidFill>
                </a:rPr>
                <a:t>Praxis</a:t>
              </a:r>
            </a:p>
          </p:txBody>
        </p:sp>
      </p:grpSp>
      <p:sp>
        <p:nvSpPr>
          <p:cNvPr id="2" name="Rechteck 1"/>
          <p:cNvSpPr/>
          <p:nvPr/>
        </p:nvSpPr>
        <p:spPr bwMode="auto">
          <a:xfrm>
            <a:off x="2288704" y="4068270"/>
            <a:ext cx="2816301" cy="2169042"/>
          </a:xfrm>
          <a:prstGeom prst="rect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28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1"/>
          <p:cNvSpPr>
            <a:spLocks noGrp="1"/>
          </p:cNvSpPr>
          <p:nvPr>
            <p:ph type="title" idx="4294967295"/>
          </p:nvPr>
        </p:nvSpPr>
        <p:spPr>
          <a:xfrm>
            <a:off x="476628" y="694842"/>
            <a:ext cx="9012875" cy="838200"/>
          </a:xfrm>
        </p:spPr>
        <p:txBody>
          <a:bodyPr lIns="91440" tIns="45720" rIns="91440" bIns="45720" anchor="ctr"/>
          <a:lstStyle/>
          <a:p>
            <a:pPr defTabSz="914400" eaLnBrk="1" hangingPunct="1">
              <a:defRPr/>
            </a:pPr>
            <a:r>
              <a:rPr lang="de-DE" altLang="de-DE" cap="all" dirty="0" smtClean="0">
                <a:cs typeface="+mj-cs"/>
              </a:rPr>
              <a:t>Rolle DER </a:t>
            </a:r>
            <a:r>
              <a:rPr lang="de-DE" altLang="de-DE" cap="all" dirty="0" err="1" smtClean="0">
                <a:cs typeface="+mj-cs"/>
              </a:rPr>
              <a:t>Studiengangsleitung</a:t>
            </a:r>
            <a:r>
              <a:rPr lang="de-DE" altLang="de-DE" cap="all" dirty="0" smtClean="0">
                <a:cs typeface="+mj-cs"/>
              </a:rPr>
              <a:t> IN DER PRAXIS</a:t>
            </a:r>
          </a:p>
        </p:txBody>
      </p:sp>
      <p:sp>
        <p:nvSpPr>
          <p:cNvPr id="4" name="Ellipse 3"/>
          <p:cNvSpPr/>
          <p:nvPr/>
        </p:nvSpPr>
        <p:spPr>
          <a:xfrm>
            <a:off x="1363663" y="1916113"/>
            <a:ext cx="2419350" cy="1295400"/>
          </a:xfrm>
          <a:prstGeom prst="ellipse">
            <a:avLst/>
          </a:prstGeom>
          <a:noFill/>
          <a:ln w="476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21508" name="Textfeld 5"/>
          <p:cNvSpPr txBox="1">
            <a:spLocks noChangeArrowheads="1"/>
          </p:cNvSpPr>
          <p:nvPr/>
        </p:nvSpPr>
        <p:spPr bwMode="auto">
          <a:xfrm>
            <a:off x="1935163" y="2354263"/>
            <a:ext cx="17938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rgbClr val="5C697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de-DE" sz="1800">
                <a:solidFill>
                  <a:schemeClr val="tx1"/>
                </a:solidFill>
                <a:latin typeface="Calibri" charset="0"/>
              </a:rPr>
              <a:t>Studierende</a:t>
            </a:r>
          </a:p>
          <a:p>
            <a:pPr>
              <a:spcBef>
                <a:spcPct val="0"/>
              </a:spcBef>
            </a:pPr>
            <a:endParaRPr lang="de-DE" sz="1800">
              <a:solidFill>
                <a:schemeClr val="tx1"/>
              </a:solidFill>
              <a:latin typeface="Calibri" charset="0"/>
            </a:endParaRPr>
          </a:p>
        </p:txBody>
      </p:sp>
      <p:sp>
        <p:nvSpPr>
          <p:cNvPr id="7" name="Ellipse 6"/>
          <p:cNvSpPr/>
          <p:nvPr/>
        </p:nvSpPr>
        <p:spPr>
          <a:xfrm>
            <a:off x="5734050" y="2058988"/>
            <a:ext cx="2105025" cy="11525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21510" name="Textfeld 7"/>
          <p:cNvSpPr txBox="1">
            <a:spLocks noChangeArrowheads="1"/>
          </p:cNvSpPr>
          <p:nvPr/>
        </p:nvSpPr>
        <p:spPr bwMode="auto">
          <a:xfrm>
            <a:off x="5889625" y="2347913"/>
            <a:ext cx="17938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rgbClr val="5C697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de-DE" sz="1800">
                <a:solidFill>
                  <a:schemeClr val="tx1"/>
                </a:solidFill>
                <a:latin typeface="Calibri" charset="0"/>
              </a:rPr>
              <a:t>Studiengangs-leiterIn</a:t>
            </a:r>
          </a:p>
        </p:txBody>
      </p:sp>
      <p:sp>
        <p:nvSpPr>
          <p:cNvPr id="9" name="Ellipse 8"/>
          <p:cNvSpPr/>
          <p:nvPr/>
        </p:nvSpPr>
        <p:spPr>
          <a:xfrm>
            <a:off x="6032500" y="4579938"/>
            <a:ext cx="2106613" cy="11525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21512" name="Textfeld 9"/>
          <p:cNvSpPr txBox="1">
            <a:spLocks noChangeArrowheads="1"/>
          </p:cNvSpPr>
          <p:nvPr/>
        </p:nvSpPr>
        <p:spPr bwMode="auto">
          <a:xfrm>
            <a:off x="6188075" y="4868863"/>
            <a:ext cx="19510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rgbClr val="5C697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de-DE" sz="1800">
                <a:solidFill>
                  <a:schemeClr val="tx1"/>
                </a:solidFill>
                <a:latin typeface="Calibri" charset="0"/>
              </a:rPr>
              <a:t>Praxiscurriculum </a:t>
            </a:r>
            <a:br>
              <a:rPr lang="de-DE" sz="1800">
                <a:solidFill>
                  <a:schemeClr val="tx1"/>
                </a:solidFill>
                <a:latin typeface="Calibri" charset="0"/>
              </a:rPr>
            </a:br>
            <a:r>
              <a:rPr lang="de-DE" sz="1800">
                <a:solidFill>
                  <a:schemeClr val="tx1"/>
                </a:solidFill>
                <a:latin typeface="Calibri" charset="0"/>
              </a:rPr>
              <a:t>der Einrichtung</a:t>
            </a:r>
          </a:p>
        </p:txBody>
      </p:sp>
      <p:sp>
        <p:nvSpPr>
          <p:cNvPr id="15" name="Ellipse 14"/>
          <p:cNvSpPr/>
          <p:nvPr/>
        </p:nvSpPr>
        <p:spPr>
          <a:xfrm>
            <a:off x="3640138" y="3643313"/>
            <a:ext cx="2105025" cy="11525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21514" name="Textfeld 15"/>
          <p:cNvSpPr txBox="1">
            <a:spLocks noChangeArrowheads="1"/>
          </p:cNvSpPr>
          <p:nvPr/>
        </p:nvSpPr>
        <p:spPr bwMode="auto">
          <a:xfrm>
            <a:off x="4141788" y="3932238"/>
            <a:ext cx="11715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rgbClr val="5C697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de-DE" sz="1800">
                <a:solidFill>
                  <a:schemeClr val="tx1"/>
                </a:solidFill>
                <a:latin typeface="Calibri" charset="0"/>
              </a:rPr>
              <a:t>Anleiter-</a:t>
            </a:r>
            <a:br>
              <a:rPr lang="de-DE" sz="1800">
                <a:solidFill>
                  <a:schemeClr val="tx1"/>
                </a:solidFill>
                <a:latin typeface="Calibri" charset="0"/>
              </a:rPr>
            </a:br>
            <a:r>
              <a:rPr lang="de-DE" sz="1800">
                <a:solidFill>
                  <a:schemeClr val="tx1"/>
                </a:solidFill>
                <a:latin typeface="Calibri" charset="0"/>
              </a:rPr>
              <a:t>Tagungen</a:t>
            </a:r>
          </a:p>
        </p:txBody>
      </p:sp>
      <p:cxnSp>
        <p:nvCxnSpPr>
          <p:cNvPr id="20" name="Gerade Verbindung mit Pfeil 19"/>
          <p:cNvCxnSpPr/>
          <p:nvPr/>
        </p:nvCxnSpPr>
        <p:spPr>
          <a:xfrm>
            <a:off x="4016375" y="2490788"/>
            <a:ext cx="1441450" cy="3175"/>
          </a:xfrm>
          <a:prstGeom prst="straightConnector1">
            <a:avLst/>
          </a:prstGeom>
          <a:ln w="7620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/>
          <p:nvPr/>
        </p:nvCxnSpPr>
        <p:spPr>
          <a:xfrm>
            <a:off x="6659563" y="3357563"/>
            <a:ext cx="0" cy="1222375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24"/>
          <p:cNvCxnSpPr/>
          <p:nvPr/>
        </p:nvCxnSpPr>
        <p:spPr>
          <a:xfrm flipH="1">
            <a:off x="2649538" y="2852738"/>
            <a:ext cx="2989262" cy="1079500"/>
          </a:xfrm>
          <a:prstGeom prst="straightConnector1">
            <a:avLst/>
          </a:prstGeom>
          <a:ln w="190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mit Pfeil 28"/>
          <p:cNvCxnSpPr/>
          <p:nvPr/>
        </p:nvCxnSpPr>
        <p:spPr>
          <a:xfrm rot="5400000" flipH="1" flipV="1">
            <a:off x="955675" y="3175001"/>
            <a:ext cx="720725" cy="215900"/>
          </a:xfrm>
          <a:prstGeom prst="straightConnector1">
            <a:avLst/>
          </a:prstGeom>
          <a:ln w="7620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mit Pfeil 30"/>
          <p:cNvCxnSpPr/>
          <p:nvPr/>
        </p:nvCxnSpPr>
        <p:spPr>
          <a:xfrm flipH="1">
            <a:off x="5529263" y="3138488"/>
            <a:ext cx="360362" cy="57785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mit Pfeil 36"/>
          <p:cNvCxnSpPr/>
          <p:nvPr/>
        </p:nvCxnSpPr>
        <p:spPr>
          <a:xfrm flipH="1" flipV="1">
            <a:off x="2865438" y="4722813"/>
            <a:ext cx="3024187" cy="434975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llipse 3"/>
          <p:cNvSpPr/>
          <p:nvPr/>
        </p:nvSpPr>
        <p:spPr>
          <a:xfrm>
            <a:off x="344488" y="3716338"/>
            <a:ext cx="2419350" cy="1295400"/>
          </a:xfrm>
          <a:prstGeom prst="ellipse">
            <a:avLst/>
          </a:prstGeom>
          <a:noFill/>
          <a:ln w="476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21522" name="Textfeld 9"/>
          <p:cNvSpPr txBox="1">
            <a:spLocks noChangeArrowheads="1"/>
          </p:cNvSpPr>
          <p:nvPr/>
        </p:nvSpPr>
        <p:spPr bwMode="auto">
          <a:xfrm>
            <a:off x="488950" y="4154488"/>
            <a:ext cx="21605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rgbClr val="5C697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de-DE" sz="1800">
                <a:solidFill>
                  <a:schemeClr val="tx1"/>
                </a:solidFill>
                <a:latin typeface="Calibri" charset="0"/>
              </a:rPr>
              <a:t>Praxisanleiter/innen</a:t>
            </a:r>
          </a:p>
          <a:p>
            <a:pPr>
              <a:spcBef>
                <a:spcPct val="0"/>
              </a:spcBef>
            </a:pPr>
            <a:endParaRPr lang="de-DE" sz="1800">
              <a:solidFill>
                <a:schemeClr val="tx1"/>
              </a:solidFill>
              <a:latin typeface="Calibri" charset="0"/>
            </a:endParaRPr>
          </a:p>
        </p:txBody>
      </p:sp>
      <p:cxnSp>
        <p:nvCxnSpPr>
          <p:cNvPr id="24" name="Gerade Verbindung mit Pfeil 23"/>
          <p:cNvCxnSpPr/>
          <p:nvPr/>
        </p:nvCxnSpPr>
        <p:spPr>
          <a:xfrm flipV="1">
            <a:off x="2865438" y="4252913"/>
            <a:ext cx="647402" cy="111125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hteck 20"/>
          <p:cNvSpPr/>
          <p:nvPr/>
        </p:nvSpPr>
        <p:spPr bwMode="auto">
          <a:xfrm>
            <a:off x="5673080" y="1765800"/>
            <a:ext cx="2339900" cy="1591192"/>
          </a:xfrm>
          <a:prstGeom prst="rect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28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liennummernplatzhalter 4"/>
          <p:cNvSpPr txBox="1">
            <a:spLocks noGrp="1"/>
          </p:cNvSpPr>
          <p:nvPr/>
        </p:nvSpPr>
        <p:spPr bwMode="auto">
          <a:xfrm>
            <a:off x="8458200" y="6297613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3" tIns="45706" rIns="91413" bIns="45706"/>
          <a:lstStyle>
            <a:lvl1pPr>
              <a:defRPr sz="3200">
                <a:solidFill>
                  <a:srgbClr val="5C697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>
              <a:spcBef>
                <a:spcPct val="0"/>
              </a:spcBef>
            </a:pPr>
            <a:r>
              <a:rPr lang="de-DE" sz="1200"/>
              <a:t>Seite </a:t>
            </a:r>
            <a:fld id="{2F03BFA3-3B40-B94A-9749-6ABD7554FC6B}" type="slidenum">
              <a:rPr lang="de-DE" sz="1200"/>
              <a:pPr algn="r" eaLnBrk="0" hangingPunct="0">
                <a:spcBef>
                  <a:spcPct val="0"/>
                </a:spcBef>
              </a:pPr>
              <a:t>14</a:t>
            </a:fld>
            <a:endParaRPr lang="de-DE" sz="120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849313" y="3327400"/>
            <a:ext cx="873283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pPr algn="r">
              <a:spcBef>
                <a:spcPct val="0"/>
              </a:spcBef>
            </a:pPr>
            <a:r>
              <a:rPr lang="de-DE" sz="2900" dirty="0">
                <a:solidFill>
                  <a:srgbClr val="C00000"/>
                </a:solidFill>
                <a:cs typeface="Arial" charset="0"/>
              </a:rPr>
              <a:t>Teil II </a:t>
            </a:r>
          </a:p>
          <a:p>
            <a:pPr algn="r">
              <a:spcBef>
                <a:spcPct val="0"/>
              </a:spcBef>
            </a:pPr>
            <a:endParaRPr lang="de-DE" sz="2900" dirty="0">
              <a:solidFill>
                <a:srgbClr val="5C6971"/>
              </a:solidFill>
              <a:cs typeface="Arial" charset="0"/>
            </a:endParaRPr>
          </a:p>
          <a:p>
            <a:pPr algn="r">
              <a:spcBef>
                <a:spcPct val="0"/>
              </a:spcBef>
            </a:pPr>
            <a:endParaRPr lang="de-DE" sz="2900" dirty="0">
              <a:solidFill>
                <a:srgbClr val="5C6971"/>
              </a:solidFill>
              <a:cs typeface="Arial" charset="0"/>
            </a:endParaRPr>
          </a:p>
          <a:p>
            <a:pPr algn="r">
              <a:spcBef>
                <a:spcPct val="0"/>
              </a:spcBef>
            </a:pPr>
            <a:r>
              <a:rPr lang="de-DE" sz="2900" dirty="0" smtClean="0">
                <a:solidFill>
                  <a:srgbClr val="5C6971"/>
                </a:solidFill>
                <a:cs typeface="Arial" charset="0"/>
              </a:rPr>
              <a:t>Praxishandbuch und Praxiscurriculum: </a:t>
            </a:r>
            <a:br>
              <a:rPr lang="de-DE" sz="2900" dirty="0" smtClean="0">
                <a:solidFill>
                  <a:srgbClr val="5C6971"/>
                </a:solidFill>
                <a:cs typeface="Arial" charset="0"/>
              </a:rPr>
            </a:br>
            <a:r>
              <a:rPr lang="de-DE" sz="2900" dirty="0" smtClean="0">
                <a:solidFill>
                  <a:srgbClr val="5C6971"/>
                </a:solidFill>
                <a:cs typeface="Arial" charset="0"/>
              </a:rPr>
              <a:t/>
            </a:r>
            <a:br>
              <a:rPr lang="de-DE" sz="2900" dirty="0" smtClean="0">
                <a:solidFill>
                  <a:srgbClr val="5C6971"/>
                </a:solidFill>
                <a:cs typeface="Arial" charset="0"/>
              </a:rPr>
            </a:br>
            <a:r>
              <a:rPr lang="de-DE" sz="2900" dirty="0" smtClean="0">
                <a:solidFill>
                  <a:srgbClr val="5C6971"/>
                </a:solidFill>
                <a:cs typeface="Arial" charset="0"/>
              </a:rPr>
              <a:t>Anleitung und Kompetenzerwerb im Laufe des Praxisstudiums</a:t>
            </a:r>
            <a:r>
              <a:rPr lang="de-DE" sz="2900" dirty="0">
                <a:solidFill>
                  <a:srgbClr val="5C6971"/>
                </a:solidFill>
                <a:cs typeface="Arial" charset="0"/>
              </a:rPr>
              <a:t/>
            </a:r>
            <a:br>
              <a:rPr lang="de-DE" sz="2900" dirty="0">
                <a:solidFill>
                  <a:srgbClr val="5C6971"/>
                </a:solidFill>
                <a:cs typeface="Arial" charset="0"/>
              </a:rPr>
            </a:br>
            <a:endParaRPr lang="de-DE" dirty="0">
              <a:solidFill>
                <a:srgbClr val="5C6971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27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580AFDC1-3077-F84C-A2EA-C5DBA87A6144}" type="slidenum">
              <a:rPr lang="de-DE" smtClean="0"/>
              <a:pPr/>
              <a:t>15</a:t>
            </a:fld>
            <a:endParaRPr lang="de-DE"/>
          </a:p>
        </p:txBody>
      </p:sp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518" y="1471462"/>
            <a:ext cx="8784977" cy="476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Inhaltsplatzhalter 2"/>
          <p:cNvSpPr txBox="1">
            <a:spLocks/>
          </p:cNvSpPr>
          <p:nvPr/>
        </p:nvSpPr>
        <p:spPr bwMode="auto">
          <a:xfrm>
            <a:off x="489520" y="908720"/>
            <a:ext cx="9144000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912813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5C6971"/>
                </a:solidFill>
                <a:latin typeface="+mn-lt"/>
                <a:ea typeface="+mn-ea"/>
                <a:cs typeface="ＭＳ Ｐゴシック" charset="0"/>
              </a:defRPr>
            </a:lvl1pPr>
            <a:lvl2pPr marL="741363" indent="-284163" algn="l" defTabSz="912813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30188" algn="l" defTabSz="912813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562100" indent="-228600" algn="l" defTabSz="912813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981200" indent="-228600" algn="l" defTabSz="912813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438400" indent="-228600" algn="l" defTabSz="912813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895600" indent="-228600" algn="l" defTabSz="912813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352800" indent="-228600" algn="l" defTabSz="912813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10000" indent="-228600" algn="l" defTabSz="912813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buFont typeface="Wingdings 3" charset="0"/>
              <a:buNone/>
            </a:pPr>
            <a:r>
              <a:rPr lang="de-DE" sz="2200" dirty="0" smtClean="0">
                <a:solidFill>
                  <a:srgbClr val="C00000"/>
                </a:solidFill>
                <a:latin typeface="Arial" charset="0"/>
                <a:ea typeface="ＭＳ Ｐゴシック" charset="0"/>
              </a:rPr>
              <a:t>MATERIALIEN FÜR DIE ANLEITUNG IN DEN PRAXISPHASEN</a:t>
            </a:r>
            <a:r>
              <a:rPr lang="de-DE" sz="2400" b="1" dirty="0" smtClean="0">
                <a:latin typeface="Arial" charset="0"/>
                <a:ea typeface="ＭＳ Ｐゴシック" charset="0"/>
              </a:rPr>
              <a:t>	</a:t>
            </a:r>
          </a:p>
        </p:txBody>
      </p:sp>
      <p:sp>
        <p:nvSpPr>
          <p:cNvPr id="5" name="Rechteck 4"/>
          <p:cNvSpPr/>
          <p:nvPr/>
        </p:nvSpPr>
        <p:spPr bwMode="auto">
          <a:xfrm>
            <a:off x="3061590" y="2852936"/>
            <a:ext cx="4176464" cy="936104"/>
          </a:xfrm>
          <a:prstGeom prst="rect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28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701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Inhaltsplatzhalter 2"/>
          <p:cNvSpPr>
            <a:spLocks noGrp="1"/>
          </p:cNvSpPr>
          <p:nvPr>
            <p:ph idx="4294967295"/>
          </p:nvPr>
        </p:nvSpPr>
        <p:spPr>
          <a:xfrm>
            <a:off x="415925" y="2120900"/>
            <a:ext cx="8866188" cy="4187825"/>
          </a:xfrm>
        </p:spPr>
        <p:txBody>
          <a:bodyPr lIns="182880" tIns="91440"/>
          <a:lstStyle/>
          <a:p>
            <a:pPr marL="265113" indent="-265113" defTabSz="914400" eaLnBrk="1" hangingPunct="1"/>
            <a:r>
              <a:rPr lang="de-DE" altLang="de-DE" sz="2400" dirty="0" smtClean="0"/>
              <a:t>Wissenskompetenzen</a:t>
            </a:r>
          </a:p>
          <a:p>
            <a:pPr marL="265113" indent="-265113" defTabSz="914400" eaLnBrk="1" hangingPunct="1"/>
            <a:endParaRPr lang="de-DE" altLang="de-DE" sz="2400" dirty="0" smtClean="0"/>
          </a:p>
          <a:p>
            <a:pPr marL="265113" indent="-265113" defTabSz="914400" eaLnBrk="1" hangingPunct="1"/>
            <a:r>
              <a:rPr lang="de-DE" altLang="de-DE" sz="2400" dirty="0" smtClean="0"/>
              <a:t>Handlungskompetenzen</a:t>
            </a:r>
          </a:p>
          <a:p>
            <a:pPr marL="265113" indent="-265113" defTabSz="914400" eaLnBrk="1" hangingPunct="1"/>
            <a:endParaRPr lang="de-DE" altLang="de-DE" sz="2400" dirty="0" smtClean="0"/>
          </a:p>
          <a:p>
            <a:pPr marL="265113" indent="-265113" defTabSz="914400" eaLnBrk="1" hangingPunct="1"/>
            <a:r>
              <a:rPr lang="de-DE" altLang="de-DE" sz="2400" dirty="0" smtClean="0"/>
              <a:t>Sozial-ethische Kompetenzen</a:t>
            </a:r>
          </a:p>
          <a:p>
            <a:pPr marL="265113" indent="-265113" defTabSz="914400" eaLnBrk="1" hangingPunct="1"/>
            <a:endParaRPr lang="de-DE" altLang="de-DE" sz="2400" dirty="0" smtClean="0"/>
          </a:p>
          <a:p>
            <a:pPr marL="265113" indent="-265113" defTabSz="914400" eaLnBrk="1" hangingPunct="1"/>
            <a:r>
              <a:rPr lang="de-DE" altLang="de-DE" sz="2400" dirty="0" smtClean="0"/>
              <a:t>Selbstkompetenzen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 bwMode="auto">
          <a:xfrm>
            <a:off x="489520" y="908720"/>
            <a:ext cx="9144000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912813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5C6971"/>
                </a:solidFill>
                <a:latin typeface="+mn-lt"/>
                <a:ea typeface="+mn-ea"/>
                <a:cs typeface="ＭＳ Ｐゴシック" charset="0"/>
              </a:defRPr>
            </a:lvl1pPr>
            <a:lvl2pPr marL="741363" indent="-284163" algn="l" defTabSz="912813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30188" algn="l" defTabSz="912813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562100" indent="-228600" algn="l" defTabSz="912813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981200" indent="-228600" algn="l" defTabSz="912813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438400" indent="-228600" algn="l" defTabSz="912813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895600" indent="-228600" algn="l" defTabSz="912813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352800" indent="-228600" algn="l" defTabSz="912813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10000" indent="-228600" algn="l" defTabSz="912813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buFont typeface="Wingdings 3" charset="0"/>
              <a:buNone/>
            </a:pPr>
            <a:r>
              <a:rPr lang="de-DE" sz="2200" dirty="0" smtClean="0">
                <a:solidFill>
                  <a:srgbClr val="C00000"/>
                </a:solidFill>
                <a:latin typeface="Arial" charset="0"/>
                <a:ea typeface="ＭＳ Ｐゴシック" charset="0"/>
              </a:rPr>
              <a:t>DAS KOMPETENZMODELL DER DHBW</a:t>
            </a:r>
            <a:r>
              <a:rPr lang="de-DE" sz="2400" b="1" dirty="0" smtClean="0">
                <a:latin typeface="Arial" charset="0"/>
                <a:ea typeface="ＭＳ Ｐゴシック" charset="0"/>
              </a:rPr>
              <a:t>	</a:t>
            </a:r>
          </a:p>
        </p:txBody>
      </p:sp>
      <p:sp>
        <p:nvSpPr>
          <p:cNvPr id="2" name="Rechteck 1"/>
          <p:cNvSpPr/>
          <p:nvPr/>
        </p:nvSpPr>
        <p:spPr>
          <a:xfrm>
            <a:off x="5313040" y="2195221"/>
            <a:ext cx="4320480" cy="2529923"/>
          </a:xfrm>
          <a:prstGeom prst="rect">
            <a:avLst/>
          </a:prstGeom>
          <a:solidFill>
            <a:schemeClr val="accent5">
              <a:lumMod val="90000"/>
            </a:schemeClr>
          </a:solidFill>
        </p:spPr>
        <p:txBody>
          <a:bodyPr wrap="square">
            <a:spAutoFit/>
          </a:bodyPr>
          <a:lstStyle/>
          <a:p>
            <a:pPr marL="285750" indent="-285750" defTabSz="9144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de-DE" dirty="0" smtClean="0"/>
              <a:t>Orientierungswissen (Theorien, wissenschaftliches Wissen) </a:t>
            </a:r>
            <a:endParaRPr lang="de-DE" altLang="de-DE" dirty="0"/>
          </a:p>
          <a:p>
            <a:pPr marL="285750" indent="-285750" defTabSz="9144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de-DE" dirty="0"/>
              <a:t>Erklärungswissen (Herleiten, Verstehen, Vorausschauen) </a:t>
            </a:r>
          </a:p>
          <a:p>
            <a:pPr marL="285750" indent="-285750" defTabSz="9144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de-DE" dirty="0"/>
              <a:t>Erfahrungswissen (Auswählen, Begründen, Entscheiden)</a:t>
            </a:r>
          </a:p>
          <a:p>
            <a:pPr marL="285750" indent="-285750" defTabSz="9144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de-DE" dirty="0"/>
              <a:t>Forschungswissen (Evaluieren, Entwickeln) </a:t>
            </a:r>
          </a:p>
          <a:p>
            <a:pPr marL="285750" indent="-285750" defTabSz="9144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de-DE" dirty="0"/>
              <a:t>Rechtliches Wissen (Rechtsgrundlagen)</a:t>
            </a:r>
          </a:p>
        </p:txBody>
      </p:sp>
      <p:sp>
        <p:nvSpPr>
          <p:cNvPr id="3" name="Pfeil nach rechts 2"/>
          <p:cNvSpPr/>
          <p:nvPr/>
        </p:nvSpPr>
        <p:spPr bwMode="auto">
          <a:xfrm>
            <a:off x="4520952" y="2204864"/>
            <a:ext cx="540568" cy="360040"/>
          </a:xfrm>
          <a:prstGeom prst="rightArrow">
            <a:avLst/>
          </a:prstGeom>
          <a:solidFill>
            <a:schemeClr val="accent5">
              <a:lumMod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28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79952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Inhaltsplatzhalter 2"/>
          <p:cNvSpPr>
            <a:spLocks noGrp="1"/>
          </p:cNvSpPr>
          <p:nvPr>
            <p:ph idx="4294967295"/>
          </p:nvPr>
        </p:nvSpPr>
        <p:spPr>
          <a:xfrm>
            <a:off x="415925" y="2120900"/>
            <a:ext cx="8866188" cy="4187825"/>
          </a:xfrm>
        </p:spPr>
        <p:txBody>
          <a:bodyPr lIns="182880" tIns="91440"/>
          <a:lstStyle/>
          <a:p>
            <a:pPr marL="265113" indent="-265113" defTabSz="914400" eaLnBrk="1" hangingPunct="1"/>
            <a:r>
              <a:rPr lang="de-DE" altLang="de-DE" sz="2400" dirty="0" smtClean="0"/>
              <a:t>Wissenskompetenzen</a:t>
            </a:r>
          </a:p>
          <a:p>
            <a:pPr marL="265113" indent="-265113" defTabSz="914400" eaLnBrk="1" hangingPunct="1"/>
            <a:endParaRPr lang="de-DE" altLang="de-DE" sz="2400" dirty="0" smtClean="0"/>
          </a:p>
          <a:p>
            <a:pPr marL="265113" indent="-265113" defTabSz="914400" eaLnBrk="1" hangingPunct="1"/>
            <a:r>
              <a:rPr lang="de-DE" altLang="de-DE" sz="2400" dirty="0" smtClean="0"/>
              <a:t>Handlungskompetenzen</a:t>
            </a:r>
          </a:p>
          <a:p>
            <a:pPr marL="265113" indent="-265113" defTabSz="914400" eaLnBrk="1" hangingPunct="1"/>
            <a:endParaRPr lang="de-DE" altLang="de-DE" sz="2400" dirty="0" smtClean="0"/>
          </a:p>
          <a:p>
            <a:pPr marL="265113" indent="-265113" defTabSz="914400" eaLnBrk="1" hangingPunct="1"/>
            <a:r>
              <a:rPr lang="de-DE" altLang="de-DE" sz="2400" dirty="0" smtClean="0"/>
              <a:t>Sozial-ethische Kompetenzen</a:t>
            </a:r>
          </a:p>
          <a:p>
            <a:pPr marL="265113" indent="-265113" defTabSz="914400" eaLnBrk="1" hangingPunct="1"/>
            <a:endParaRPr lang="de-DE" altLang="de-DE" sz="2400" dirty="0" smtClean="0"/>
          </a:p>
          <a:p>
            <a:pPr marL="265113" indent="-265113" defTabSz="914400" eaLnBrk="1" hangingPunct="1"/>
            <a:r>
              <a:rPr lang="de-DE" altLang="de-DE" sz="2400" dirty="0" smtClean="0"/>
              <a:t>Selbstkompetenzen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 bwMode="auto">
          <a:xfrm>
            <a:off x="489520" y="908720"/>
            <a:ext cx="9144000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912813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5C6971"/>
                </a:solidFill>
                <a:latin typeface="+mn-lt"/>
                <a:ea typeface="+mn-ea"/>
                <a:cs typeface="ＭＳ Ｐゴシック" charset="0"/>
              </a:defRPr>
            </a:lvl1pPr>
            <a:lvl2pPr marL="741363" indent="-284163" algn="l" defTabSz="912813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30188" algn="l" defTabSz="912813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562100" indent="-228600" algn="l" defTabSz="912813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981200" indent="-228600" algn="l" defTabSz="912813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438400" indent="-228600" algn="l" defTabSz="912813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895600" indent="-228600" algn="l" defTabSz="912813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352800" indent="-228600" algn="l" defTabSz="912813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10000" indent="-228600" algn="l" defTabSz="912813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buFont typeface="Wingdings 3" charset="0"/>
              <a:buNone/>
            </a:pPr>
            <a:r>
              <a:rPr lang="de-DE" sz="2200" dirty="0" smtClean="0">
                <a:solidFill>
                  <a:srgbClr val="C00000"/>
                </a:solidFill>
                <a:latin typeface="Arial" charset="0"/>
                <a:ea typeface="ＭＳ Ｐゴシック" charset="0"/>
              </a:rPr>
              <a:t>DAS KOMPETENZMODELL DER DHBW</a:t>
            </a:r>
            <a:r>
              <a:rPr lang="de-DE" sz="2400" b="1" dirty="0" smtClean="0">
                <a:latin typeface="Arial" charset="0"/>
                <a:ea typeface="ＭＳ Ｐゴシック" charset="0"/>
              </a:rPr>
              <a:t>	</a:t>
            </a:r>
          </a:p>
        </p:txBody>
      </p:sp>
      <p:sp>
        <p:nvSpPr>
          <p:cNvPr id="2" name="Rechteck 1"/>
          <p:cNvSpPr/>
          <p:nvPr/>
        </p:nvSpPr>
        <p:spPr>
          <a:xfrm>
            <a:off x="5313040" y="2195221"/>
            <a:ext cx="4320480" cy="2640723"/>
          </a:xfrm>
          <a:prstGeom prst="rect">
            <a:avLst/>
          </a:prstGeom>
          <a:solidFill>
            <a:schemeClr val="accent5">
              <a:lumMod val="90000"/>
            </a:schemeClr>
          </a:solidFill>
        </p:spPr>
        <p:txBody>
          <a:bodyPr wrap="square">
            <a:spAutoFit/>
          </a:bodyPr>
          <a:lstStyle/>
          <a:p>
            <a:pPr marL="285750" indent="-285750" defTabSz="9144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de-DE" dirty="0"/>
              <a:t>Beziehungen gestalten/Gestaltung von Interaktionen </a:t>
            </a:r>
          </a:p>
          <a:p>
            <a:pPr marL="285750" indent="-285750" defTabSz="9144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de-DE" dirty="0"/>
              <a:t>Kooperation mit Institutionen</a:t>
            </a:r>
          </a:p>
          <a:p>
            <a:pPr marL="285750" indent="-285750" defTabSz="9144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de-DE" dirty="0"/>
              <a:t>Anwaltschaftliche Unterstützung</a:t>
            </a:r>
          </a:p>
          <a:p>
            <a:pPr marL="285750" indent="-285750" defTabSz="9144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de-DE" dirty="0" smtClean="0"/>
              <a:t>Methodisches </a:t>
            </a:r>
            <a:r>
              <a:rPr lang="de-DE" altLang="de-DE" dirty="0"/>
              <a:t>Handeln</a:t>
            </a:r>
          </a:p>
          <a:p>
            <a:pPr marL="285750" indent="-285750" defTabSz="9144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de-DE" dirty="0"/>
              <a:t>Krisenintervention und Konfliktmanagement </a:t>
            </a:r>
          </a:p>
          <a:p>
            <a:pPr marL="285750" indent="-285750" defTabSz="9144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de-DE" dirty="0"/>
              <a:t>Organisationsprozesse gestalten </a:t>
            </a:r>
          </a:p>
          <a:p>
            <a:pPr marL="285750" indent="-285750" defTabSz="9144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de-DE" dirty="0"/>
              <a:t>Gruppenprozesse anleiten und moderieren </a:t>
            </a:r>
          </a:p>
        </p:txBody>
      </p:sp>
      <p:sp>
        <p:nvSpPr>
          <p:cNvPr id="3" name="Pfeil nach rechts 2"/>
          <p:cNvSpPr/>
          <p:nvPr/>
        </p:nvSpPr>
        <p:spPr bwMode="auto">
          <a:xfrm>
            <a:off x="4478931" y="3082234"/>
            <a:ext cx="540568" cy="360040"/>
          </a:xfrm>
          <a:prstGeom prst="rightArrow">
            <a:avLst/>
          </a:prstGeom>
          <a:solidFill>
            <a:schemeClr val="accent5">
              <a:lumMod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28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97346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Inhaltsplatzhalter 2"/>
          <p:cNvSpPr>
            <a:spLocks noGrp="1"/>
          </p:cNvSpPr>
          <p:nvPr>
            <p:ph idx="4294967295"/>
          </p:nvPr>
        </p:nvSpPr>
        <p:spPr>
          <a:xfrm>
            <a:off x="415925" y="2120900"/>
            <a:ext cx="8866188" cy="4187825"/>
          </a:xfrm>
        </p:spPr>
        <p:txBody>
          <a:bodyPr lIns="182880" tIns="91440"/>
          <a:lstStyle/>
          <a:p>
            <a:pPr marL="265113" indent="-265113" defTabSz="914400" eaLnBrk="1" hangingPunct="1"/>
            <a:r>
              <a:rPr lang="de-DE" altLang="de-DE" sz="2400" dirty="0" smtClean="0"/>
              <a:t>Wissenskompetenzen</a:t>
            </a:r>
          </a:p>
          <a:p>
            <a:pPr marL="265113" indent="-265113" defTabSz="914400" eaLnBrk="1" hangingPunct="1"/>
            <a:endParaRPr lang="de-DE" altLang="de-DE" sz="2400" dirty="0" smtClean="0"/>
          </a:p>
          <a:p>
            <a:pPr marL="265113" indent="-265113" defTabSz="914400" eaLnBrk="1" hangingPunct="1"/>
            <a:r>
              <a:rPr lang="de-DE" altLang="de-DE" sz="2400" dirty="0" smtClean="0"/>
              <a:t>Handlungskompetenzen</a:t>
            </a:r>
          </a:p>
          <a:p>
            <a:pPr marL="265113" indent="-265113" defTabSz="914400" eaLnBrk="1" hangingPunct="1"/>
            <a:endParaRPr lang="de-DE" altLang="de-DE" sz="2400" dirty="0" smtClean="0"/>
          </a:p>
          <a:p>
            <a:pPr marL="265113" indent="-265113" defTabSz="914400" eaLnBrk="1" hangingPunct="1"/>
            <a:r>
              <a:rPr lang="de-DE" altLang="de-DE" sz="2400" dirty="0" smtClean="0"/>
              <a:t>Sozial-ethische Kompetenzen</a:t>
            </a:r>
          </a:p>
          <a:p>
            <a:pPr marL="265113" indent="-265113" defTabSz="914400" eaLnBrk="1" hangingPunct="1"/>
            <a:endParaRPr lang="de-DE" altLang="de-DE" sz="2400" dirty="0" smtClean="0"/>
          </a:p>
          <a:p>
            <a:pPr marL="265113" indent="-265113" defTabSz="914400" eaLnBrk="1" hangingPunct="1"/>
            <a:r>
              <a:rPr lang="de-DE" altLang="de-DE" sz="2400" dirty="0" smtClean="0"/>
              <a:t>Selbstkompetenzen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 bwMode="auto">
          <a:xfrm>
            <a:off x="489520" y="908720"/>
            <a:ext cx="9144000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912813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5C6971"/>
                </a:solidFill>
                <a:latin typeface="+mn-lt"/>
                <a:ea typeface="+mn-ea"/>
                <a:cs typeface="ＭＳ Ｐゴシック" charset="0"/>
              </a:defRPr>
            </a:lvl1pPr>
            <a:lvl2pPr marL="741363" indent="-284163" algn="l" defTabSz="912813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30188" algn="l" defTabSz="912813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562100" indent="-228600" algn="l" defTabSz="912813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981200" indent="-228600" algn="l" defTabSz="912813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438400" indent="-228600" algn="l" defTabSz="912813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895600" indent="-228600" algn="l" defTabSz="912813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352800" indent="-228600" algn="l" defTabSz="912813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10000" indent="-228600" algn="l" defTabSz="912813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buFont typeface="Wingdings 3" charset="0"/>
              <a:buNone/>
            </a:pPr>
            <a:r>
              <a:rPr lang="de-DE" sz="2200" dirty="0" smtClean="0">
                <a:solidFill>
                  <a:srgbClr val="C00000"/>
                </a:solidFill>
                <a:latin typeface="Arial" charset="0"/>
                <a:ea typeface="ＭＳ Ｐゴシック" charset="0"/>
              </a:rPr>
              <a:t>DAS KOMPETENZMODELL DER DHBW</a:t>
            </a:r>
            <a:r>
              <a:rPr lang="de-DE" sz="2400" b="1" dirty="0" smtClean="0">
                <a:latin typeface="Arial" charset="0"/>
                <a:ea typeface="ＭＳ Ｐゴシック" charset="0"/>
              </a:rPr>
              <a:t>	</a:t>
            </a:r>
          </a:p>
        </p:txBody>
      </p:sp>
      <p:sp>
        <p:nvSpPr>
          <p:cNvPr id="2" name="Rechteck 1"/>
          <p:cNvSpPr/>
          <p:nvPr/>
        </p:nvSpPr>
        <p:spPr>
          <a:xfrm>
            <a:off x="5745088" y="2970700"/>
            <a:ext cx="4104456" cy="2474524"/>
          </a:xfrm>
          <a:prstGeom prst="rect">
            <a:avLst/>
          </a:prstGeom>
          <a:solidFill>
            <a:schemeClr val="accent5">
              <a:lumMod val="90000"/>
            </a:schemeClr>
          </a:solidFill>
        </p:spPr>
        <p:txBody>
          <a:bodyPr wrap="square">
            <a:spAutoFit/>
          </a:bodyPr>
          <a:lstStyle/>
          <a:p>
            <a:pPr marL="285750" indent="-285750" defTabSz="9144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de-DE" dirty="0"/>
              <a:t>Reflexionsfähigkeit</a:t>
            </a:r>
          </a:p>
          <a:p>
            <a:pPr marL="285750" indent="-285750" defTabSz="9144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de-DE" dirty="0" smtClean="0"/>
              <a:t>Soziale </a:t>
            </a:r>
            <a:r>
              <a:rPr lang="de-DE" altLang="de-DE" dirty="0"/>
              <a:t>Kompetenzen</a:t>
            </a:r>
          </a:p>
          <a:p>
            <a:pPr marL="285750" indent="-285750" defTabSz="9144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de-DE" dirty="0"/>
              <a:t>Teamfähigkeit</a:t>
            </a:r>
          </a:p>
          <a:p>
            <a:pPr marL="285750" indent="-285750" defTabSz="9144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de-DE" dirty="0"/>
              <a:t>Kommunikationsfähigkeit </a:t>
            </a:r>
          </a:p>
          <a:p>
            <a:pPr marL="285750" indent="-285750" defTabSz="9144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de-DE" dirty="0"/>
              <a:t>Kenntnisse ethischer </a:t>
            </a:r>
            <a:r>
              <a:rPr lang="de-DE" altLang="de-DE" dirty="0" smtClean="0"/>
              <a:t>Standards  </a:t>
            </a:r>
            <a:endParaRPr lang="de-DE" altLang="de-DE" dirty="0"/>
          </a:p>
          <a:p>
            <a:pPr marL="285750" indent="-285750" defTabSz="9144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de-DE" dirty="0"/>
              <a:t>Übernahme berufsethischer Verantwortung  </a:t>
            </a:r>
          </a:p>
          <a:p>
            <a:pPr marL="285750" indent="-285750" defTabSz="9144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de-DE" dirty="0"/>
              <a:t>Fähigkeit zur Rollendistanz </a:t>
            </a:r>
          </a:p>
          <a:p>
            <a:pPr marL="285750" indent="-285750" defTabSz="9144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de-DE" dirty="0"/>
              <a:t>Ethische Haltung  </a:t>
            </a:r>
          </a:p>
        </p:txBody>
      </p:sp>
      <p:sp>
        <p:nvSpPr>
          <p:cNvPr id="3" name="Pfeil nach rechts 2"/>
          <p:cNvSpPr/>
          <p:nvPr/>
        </p:nvSpPr>
        <p:spPr bwMode="auto">
          <a:xfrm>
            <a:off x="4976854" y="4005064"/>
            <a:ext cx="540568" cy="360040"/>
          </a:xfrm>
          <a:prstGeom prst="rightArrow">
            <a:avLst/>
          </a:prstGeom>
          <a:solidFill>
            <a:schemeClr val="accent5">
              <a:lumMod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28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2628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Inhaltsplatzhalter 2"/>
          <p:cNvSpPr>
            <a:spLocks noGrp="1"/>
          </p:cNvSpPr>
          <p:nvPr>
            <p:ph idx="4294967295"/>
          </p:nvPr>
        </p:nvSpPr>
        <p:spPr>
          <a:xfrm>
            <a:off x="415925" y="2120900"/>
            <a:ext cx="8866188" cy="4187825"/>
          </a:xfrm>
        </p:spPr>
        <p:txBody>
          <a:bodyPr lIns="182880" tIns="91440"/>
          <a:lstStyle/>
          <a:p>
            <a:pPr marL="265113" indent="-265113" defTabSz="914400" eaLnBrk="1" hangingPunct="1"/>
            <a:r>
              <a:rPr lang="de-DE" altLang="de-DE" sz="2400" dirty="0" smtClean="0"/>
              <a:t>Wissenskompetenzen</a:t>
            </a:r>
          </a:p>
          <a:p>
            <a:pPr marL="265113" indent="-265113" defTabSz="914400" eaLnBrk="1" hangingPunct="1"/>
            <a:endParaRPr lang="de-DE" altLang="de-DE" sz="2400" dirty="0" smtClean="0"/>
          </a:p>
          <a:p>
            <a:pPr marL="265113" indent="-265113" defTabSz="914400" eaLnBrk="1" hangingPunct="1"/>
            <a:r>
              <a:rPr lang="de-DE" altLang="de-DE" sz="2400" dirty="0" smtClean="0"/>
              <a:t>Handlungskompetenzen</a:t>
            </a:r>
          </a:p>
          <a:p>
            <a:pPr marL="265113" indent="-265113" defTabSz="914400" eaLnBrk="1" hangingPunct="1"/>
            <a:endParaRPr lang="de-DE" altLang="de-DE" sz="2400" dirty="0" smtClean="0"/>
          </a:p>
          <a:p>
            <a:pPr marL="265113" indent="-265113" defTabSz="914400" eaLnBrk="1" hangingPunct="1"/>
            <a:r>
              <a:rPr lang="de-DE" altLang="de-DE" sz="2400" dirty="0" smtClean="0"/>
              <a:t>Sozial-ethische Kompetenzen</a:t>
            </a:r>
          </a:p>
          <a:p>
            <a:pPr marL="265113" indent="-265113" defTabSz="914400" eaLnBrk="1" hangingPunct="1"/>
            <a:endParaRPr lang="de-DE" altLang="de-DE" sz="2400" dirty="0" smtClean="0"/>
          </a:p>
          <a:p>
            <a:pPr marL="265113" indent="-265113" defTabSz="914400" eaLnBrk="1" hangingPunct="1"/>
            <a:r>
              <a:rPr lang="de-DE" altLang="de-DE" sz="2400" dirty="0" smtClean="0"/>
              <a:t>Selbstkompetenzen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 bwMode="auto">
          <a:xfrm>
            <a:off x="489520" y="908720"/>
            <a:ext cx="9144000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912813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5C6971"/>
                </a:solidFill>
                <a:latin typeface="+mn-lt"/>
                <a:ea typeface="+mn-ea"/>
                <a:cs typeface="ＭＳ Ｐゴシック" charset="0"/>
              </a:defRPr>
            </a:lvl1pPr>
            <a:lvl2pPr marL="741363" indent="-284163" algn="l" defTabSz="912813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30188" algn="l" defTabSz="912813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562100" indent="-228600" algn="l" defTabSz="912813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981200" indent="-228600" algn="l" defTabSz="912813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438400" indent="-228600" algn="l" defTabSz="912813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895600" indent="-228600" algn="l" defTabSz="912813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352800" indent="-228600" algn="l" defTabSz="912813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10000" indent="-228600" algn="l" defTabSz="912813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buFont typeface="Wingdings 3" charset="0"/>
              <a:buNone/>
            </a:pPr>
            <a:r>
              <a:rPr lang="de-DE" sz="2200" dirty="0" smtClean="0">
                <a:solidFill>
                  <a:srgbClr val="C00000"/>
                </a:solidFill>
                <a:latin typeface="Arial" charset="0"/>
                <a:ea typeface="ＭＳ Ｐゴシック" charset="0"/>
              </a:rPr>
              <a:t>DAS KOMPETENZMODELL DER DHBW</a:t>
            </a:r>
            <a:r>
              <a:rPr lang="de-DE" sz="2400" b="1" dirty="0" smtClean="0">
                <a:latin typeface="Arial" charset="0"/>
                <a:ea typeface="ＭＳ Ｐゴシック" charset="0"/>
              </a:rPr>
              <a:t>	</a:t>
            </a:r>
          </a:p>
        </p:txBody>
      </p:sp>
      <p:sp>
        <p:nvSpPr>
          <p:cNvPr id="2" name="Rechteck 1"/>
          <p:cNvSpPr/>
          <p:nvPr/>
        </p:nvSpPr>
        <p:spPr>
          <a:xfrm>
            <a:off x="5745088" y="2970700"/>
            <a:ext cx="4104456" cy="2640723"/>
          </a:xfrm>
          <a:prstGeom prst="rect">
            <a:avLst/>
          </a:prstGeom>
          <a:solidFill>
            <a:schemeClr val="accent5">
              <a:lumMod val="90000"/>
            </a:schemeClr>
          </a:solidFill>
        </p:spPr>
        <p:txBody>
          <a:bodyPr wrap="square">
            <a:spAutoFit/>
          </a:bodyPr>
          <a:lstStyle/>
          <a:p>
            <a:pPr marL="285750" indent="-285750" defTabSz="9144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de-DE" dirty="0"/>
              <a:t>Handlungsspielräume reflektieren  </a:t>
            </a:r>
          </a:p>
          <a:p>
            <a:pPr marL="285750" indent="-285750" defTabSz="9144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de-DE" dirty="0"/>
              <a:t>Arbeitsorganisation/effektives Arbeiten </a:t>
            </a:r>
          </a:p>
          <a:p>
            <a:pPr marL="285750" indent="-285750" defTabSz="9144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de-DE" dirty="0" smtClean="0"/>
              <a:t>Fähigkeit </a:t>
            </a:r>
            <a:r>
              <a:rPr lang="de-DE" altLang="de-DE" dirty="0"/>
              <a:t>zur professionellen Distanz </a:t>
            </a:r>
          </a:p>
          <a:p>
            <a:pPr marL="285750" indent="-285750" defTabSz="9144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de-DE" dirty="0"/>
              <a:t>Bereitschaft zur Weiterbildung </a:t>
            </a:r>
            <a:r>
              <a:rPr lang="de-DE" altLang="de-DE" dirty="0" smtClean="0"/>
              <a:t/>
            </a:r>
            <a:br>
              <a:rPr lang="de-DE" altLang="de-DE" dirty="0" smtClean="0"/>
            </a:br>
            <a:r>
              <a:rPr lang="de-DE" altLang="de-DE" dirty="0" smtClean="0"/>
              <a:t>und </a:t>
            </a:r>
            <a:r>
              <a:rPr lang="de-DE" altLang="de-DE" dirty="0"/>
              <a:t>Supervision </a:t>
            </a:r>
          </a:p>
          <a:p>
            <a:pPr marL="285750" indent="-285750" defTabSz="9144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de-DE" dirty="0"/>
              <a:t>Zeitmanagement</a:t>
            </a:r>
          </a:p>
          <a:p>
            <a:pPr marL="285750" indent="-285750" defTabSz="9144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de-DE" dirty="0"/>
              <a:t>Konfliktfähigkeit </a:t>
            </a:r>
          </a:p>
          <a:p>
            <a:pPr marL="285750" indent="-285750" defTabSz="9144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de-DE" dirty="0"/>
              <a:t>Empathie </a:t>
            </a:r>
          </a:p>
        </p:txBody>
      </p:sp>
      <p:sp>
        <p:nvSpPr>
          <p:cNvPr id="3" name="Pfeil nach rechts 2"/>
          <p:cNvSpPr/>
          <p:nvPr/>
        </p:nvSpPr>
        <p:spPr bwMode="auto">
          <a:xfrm>
            <a:off x="4791236" y="4869160"/>
            <a:ext cx="540568" cy="360040"/>
          </a:xfrm>
          <a:prstGeom prst="rightArrow">
            <a:avLst/>
          </a:prstGeom>
          <a:solidFill>
            <a:schemeClr val="accent5">
              <a:lumMod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28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18683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rgbClr val="5C697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DE" sz="1200"/>
              <a:t>Seite </a:t>
            </a:r>
            <a:fld id="{9EFB7EA5-ECDE-7047-A5C3-CE9B6C378025}" type="slidenum">
              <a:rPr lang="de-DE" sz="1200"/>
              <a:pPr/>
              <a:t>2</a:t>
            </a:fld>
            <a:endParaRPr lang="de-DE" sz="1200"/>
          </a:p>
        </p:txBody>
      </p:sp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416496" y="4292377"/>
            <a:ext cx="9576817" cy="151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pPr defTabSz="912813">
              <a:spcBef>
                <a:spcPct val="0"/>
              </a:spcBef>
              <a:tabLst>
                <a:tab pos="1077913" algn="l"/>
              </a:tabLst>
            </a:pPr>
            <a:r>
              <a:rPr lang="de-DE" sz="2200" dirty="0">
                <a:solidFill>
                  <a:srgbClr val="5C6971"/>
                </a:solidFill>
              </a:rPr>
              <a:t>Übersicht</a:t>
            </a:r>
            <a:br>
              <a:rPr lang="de-DE" sz="2200" dirty="0">
                <a:solidFill>
                  <a:srgbClr val="5C6971"/>
                </a:solidFill>
              </a:rPr>
            </a:br>
            <a:r>
              <a:rPr lang="de-DE" sz="2200" dirty="0">
                <a:solidFill>
                  <a:srgbClr val="5C6971"/>
                </a:solidFill>
              </a:rPr>
              <a:t/>
            </a:r>
            <a:br>
              <a:rPr lang="de-DE" sz="2200" dirty="0">
                <a:solidFill>
                  <a:srgbClr val="5C6971"/>
                </a:solidFill>
              </a:rPr>
            </a:br>
            <a:r>
              <a:rPr lang="de-DE" sz="2200" dirty="0">
                <a:solidFill>
                  <a:srgbClr val="C00000"/>
                </a:solidFill>
              </a:rPr>
              <a:t>Teil I </a:t>
            </a:r>
            <a:r>
              <a:rPr lang="de-DE" sz="2200" dirty="0">
                <a:solidFill>
                  <a:srgbClr val="5C6971"/>
                </a:solidFill>
              </a:rPr>
              <a:t>– 	</a:t>
            </a:r>
            <a:r>
              <a:rPr lang="de-DE" sz="2200" dirty="0" smtClean="0">
                <a:solidFill>
                  <a:srgbClr val="5C6971"/>
                </a:solidFill>
              </a:rPr>
              <a:t>Kurze Informationen </a:t>
            </a:r>
            <a:r>
              <a:rPr lang="de-DE" sz="2200" dirty="0">
                <a:solidFill>
                  <a:srgbClr val="5C6971"/>
                </a:solidFill>
              </a:rPr>
              <a:t>zum Studium an der Dualen Hochschule</a:t>
            </a:r>
          </a:p>
          <a:p>
            <a:pPr defTabSz="912813">
              <a:spcBef>
                <a:spcPct val="0"/>
              </a:spcBef>
              <a:tabLst>
                <a:tab pos="1077913" algn="l"/>
              </a:tabLst>
            </a:pPr>
            <a:endParaRPr lang="de-DE" sz="2200" dirty="0">
              <a:solidFill>
                <a:srgbClr val="5C6971"/>
              </a:solidFill>
            </a:endParaRPr>
          </a:p>
          <a:p>
            <a:pPr defTabSz="912813">
              <a:spcBef>
                <a:spcPct val="0"/>
              </a:spcBef>
              <a:tabLst>
                <a:tab pos="1077913" algn="l"/>
              </a:tabLst>
            </a:pPr>
            <a:r>
              <a:rPr lang="de-DE" sz="2200" dirty="0">
                <a:solidFill>
                  <a:srgbClr val="C00000"/>
                </a:solidFill>
              </a:rPr>
              <a:t>Teil II </a:t>
            </a:r>
            <a:r>
              <a:rPr lang="de-DE" sz="2200" dirty="0">
                <a:solidFill>
                  <a:srgbClr val="5C6971"/>
                </a:solidFill>
              </a:rPr>
              <a:t>– 	Verzahnung von Theorie und Praxis </a:t>
            </a:r>
            <a:r>
              <a:rPr lang="de-DE" sz="2200" dirty="0" smtClean="0">
                <a:solidFill>
                  <a:srgbClr val="5C6971"/>
                </a:solidFill>
              </a:rPr>
              <a:t>und die Rolle </a:t>
            </a:r>
            <a:r>
              <a:rPr lang="de-DE" sz="2200" dirty="0">
                <a:solidFill>
                  <a:srgbClr val="5C6971"/>
                </a:solidFill>
              </a:rPr>
              <a:t>der </a:t>
            </a:r>
            <a:r>
              <a:rPr lang="de-DE" sz="2200" dirty="0" smtClean="0">
                <a:solidFill>
                  <a:srgbClr val="5C6971"/>
                </a:solidFill>
              </a:rPr>
              <a:t>Studien-</a:t>
            </a:r>
            <a:br>
              <a:rPr lang="de-DE" sz="2200" dirty="0" smtClean="0">
                <a:solidFill>
                  <a:srgbClr val="5C6971"/>
                </a:solidFill>
              </a:rPr>
            </a:br>
            <a:r>
              <a:rPr lang="de-DE" sz="2200" dirty="0" smtClean="0">
                <a:solidFill>
                  <a:srgbClr val="5C6971"/>
                </a:solidFill>
              </a:rPr>
              <a:t>              </a:t>
            </a:r>
            <a:r>
              <a:rPr lang="de-DE" sz="2200" dirty="0" err="1" smtClean="0">
                <a:solidFill>
                  <a:srgbClr val="5C6971"/>
                </a:solidFill>
              </a:rPr>
              <a:t>gangsleitung</a:t>
            </a:r>
            <a:r>
              <a:rPr lang="de-DE" sz="2200" dirty="0" smtClean="0">
                <a:solidFill>
                  <a:srgbClr val="5C6971"/>
                </a:solidFill>
              </a:rPr>
              <a:t> im </a:t>
            </a:r>
            <a:r>
              <a:rPr lang="de-DE" sz="2200" dirty="0">
                <a:solidFill>
                  <a:srgbClr val="5C6971"/>
                </a:solidFill>
              </a:rPr>
              <a:t>Dualen Studium </a:t>
            </a:r>
            <a:endParaRPr lang="de-DE" sz="2200" dirty="0" smtClean="0">
              <a:solidFill>
                <a:srgbClr val="5C6971"/>
              </a:solidFill>
            </a:endParaRPr>
          </a:p>
          <a:p>
            <a:pPr defTabSz="912813">
              <a:spcBef>
                <a:spcPct val="0"/>
              </a:spcBef>
              <a:tabLst>
                <a:tab pos="1077913" algn="l"/>
              </a:tabLst>
            </a:pPr>
            <a:endParaRPr lang="de-DE" sz="2200" dirty="0">
              <a:solidFill>
                <a:srgbClr val="5C6971"/>
              </a:solidFill>
              <a:cs typeface="Arial" charset="0"/>
            </a:endParaRPr>
          </a:p>
          <a:p>
            <a:pPr defTabSz="912813">
              <a:spcBef>
                <a:spcPct val="0"/>
              </a:spcBef>
              <a:tabLst>
                <a:tab pos="1077913" algn="l"/>
              </a:tabLst>
            </a:pPr>
            <a:r>
              <a:rPr lang="de-DE" sz="2200" dirty="0">
                <a:solidFill>
                  <a:srgbClr val="C00000"/>
                </a:solidFill>
              </a:rPr>
              <a:t>Teil </a:t>
            </a:r>
            <a:r>
              <a:rPr lang="de-DE" sz="2200" dirty="0" smtClean="0">
                <a:solidFill>
                  <a:srgbClr val="C00000"/>
                </a:solidFill>
              </a:rPr>
              <a:t>III </a:t>
            </a:r>
            <a:r>
              <a:rPr lang="de-DE" sz="2200" dirty="0" smtClean="0">
                <a:solidFill>
                  <a:srgbClr val="5C6971"/>
                </a:solidFill>
                <a:cs typeface="Arial" charset="0"/>
              </a:rPr>
              <a:t>– Das Praxiscurriculum: Kompetenzerwerb im Verlauf des Studiums</a:t>
            </a:r>
            <a:endParaRPr lang="de-DE" sz="2200" dirty="0">
              <a:solidFill>
                <a:srgbClr val="5C6971"/>
              </a:solidFill>
              <a:cs typeface="Arial" charset="0"/>
            </a:endParaRPr>
          </a:p>
          <a:p>
            <a:pPr defTabSz="912813">
              <a:spcBef>
                <a:spcPct val="0"/>
              </a:spcBef>
              <a:tabLst>
                <a:tab pos="1077913" algn="l"/>
              </a:tabLst>
            </a:pPr>
            <a:r>
              <a:rPr lang="de-DE" sz="2200" dirty="0" smtClean="0">
                <a:solidFill>
                  <a:srgbClr val="5C6971"/>
                </a:solidFill>
                <a:cs typeface="Arial" charset="0"/>
              </a:rPr>
              <a:t> </a:t>
            </a:r>
            <a:r>
              <a:rPr lang="de-DE" sz="2200" dirty="0">
                <a:solidFill>
                  <a:srgbClr val="5C6971"/>
                </a:solidFill>
                <a:cs typeface="Arial" charset="0"/>
              </a:rPr>
              <a:t/>
            </a:r>
            <a:br>
              <a:rPr lang="de-DE" sz="2200" dirty="0">
                <a:solidFill>
                  <a:srgbClr val="5C6971"/>
                </a:solidFill>
                <a:cs typeface="Arial" charset="0"/>
              </a:rPr>
            </a:br>
            <a:r>
              <a:rPr lang="de-DE" sz="2200" dirty="0">
                <a:solidFill>
                  <a:srgbClr val="5C6971"/>
                </a:solidFill>
              </a:rPr>
              <a:t/>
            </a:r>
            <a:br>
              <a:rPr lang="de-DE" sz="2200" dirty="0">
                <a:solidFill>
                  <a:srgbClr val="5C6971"/>
                </a:solidFill>
              </a:rPr>
            </a:br>
            <a:r>
              <a:rPr lang="de-DE" sz="2200" dirty="0">
                <a:solidFill>
                  <a:srgbClr val="5C6971"/>
                </a:solidFill>
              </a:rPr>
              <a:t> </a:t>
            </a:r>
            <a:br>
              <a:rPr lang="de-DE" sz="2200" dirty="0">
                <a:solidFill>
                  <a:srgbClr val="5C6971"/>
                </a:solidFill>
              </a:rPr>
            </a:br>
            <a:endParaRPr lang="de-DE" sz="2200" dirty="0">
              <a:solidFill>
                <a:srgbClr val="5C697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704850" y="1006475"/>
            <a:ext cx="8693150" cy="838200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40" tIns="45720" rIns="91440" bIns="45720" anchor="ctr"/>
          <a:lstStyle/>
          <a:p>
            <a:pPr defTabSz="914400"/>
            <a:r>
              <a:rPr lang="de-DE" altLang="de-DE" sz="2400" b="1" smtClean="0"/>
              <a:t>Kompetenzerwerb im Studienverlauf: Bedeutung neu erworbener Kompetenzen aus Sicht Studierender</a:t>
            </a:r>
            <a:br>
              <a:rPr lang="de-DE" altLang="de-DE" sz="2400" b="1" smtClean="0"/>
            </a:br>
            <a:r>
              <a:rPr lang="de-DE" altLang="de-DE" sz="1600" smtClean="0"/>
              <a:t>(offene Antworten in den Berichten zum Abschluss der Praxisphasen)</a:t>
            </a:r>
          </a:p>
        </p:txBody>
      </p:sp>
      <p:graphicFrame>
        <p:nvGraphicFramePr>
          <p:cNvPr id="18435" name="Object 8"/>
          <p:cNvGraphicFramePr>
            <a:graphicFrameLocks noGrp="1" noChangeAspect="1"/>
          </p:cNvGraphicFramePr>
          <p:nvPr>
            <p:ph idx="1"/>
          </p:nvPr>
        </p:nvGraphicFramePr>
        <p:xfrm>
          <a:off x="344488" y="1916113"/>
          <a:ext cx="9432925" cy="475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Diagramm" r:id="rId3" imgW="6095905" imgH="3257550" progId="Excel.Chart.8">
                  <p:embed/>
                </p:oleObj>
              </mc:Choice>
              <mc:Fallback>
                <p:oleObj name="Diagramm" r:id="rId3" imgW="6095905" imgH="3257550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488" y="1916113"/>
                        <a:ext cx="9432925" cy="47529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6" name="Text Box 9"/>
          <p:cNvSpPr txBox="1">
            <a:spLocks noChangeArrowheads="1"/>
          </p:cNvSpPr>
          <p:nvPr/>
        </p:nvSpPr>
        <p:spPr bwMode="auto">
          <a:xfrm>
            <a:off x="8337550" y="5734050"/>
            <a:ext cx="14049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/>
              <a:t>(N = 340)</a:t>
            </a:r>
          </a:p>
        </p:txBody>
      </p:sp>
    </p:spTree>
    <p:extLst>
      <p:ext uri="{BB962C8B-B14F-4D97-AF65-F5344CB8AC3E}">
        <p14:creationId xmlns:p14="http://schemas.microsoft.com/office/powerpoint/2010/main" val="242492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88950" y="981075"/>
            <a:ext cx="8535988" cy="431800"/>
          </a:xfrm>
        </p:spPr>
        <p:txBody>
          <a:bodyPr/>
          <a:lstStyle/>
          <a:p>
            <a:pPr defTabSz="914400"/>
            <a:r>
              <a:rPr lang="de-DE" altLang="de-DE" sz="2400" dirty="0" smtClean="0"/>
              <a:t>Beispiel Praxiscurriculum: 1. Praxisphase 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4825" y="1699791"/>
            <a:ext cx="9417050" cy="4681537"/>
          </a:xfrm>
          <a:solidFill>
            <a:schemeClr val="bg1"/>
          </a:solidFill>
        </p:spPr>
        <p:txBody>
          <a:bodyPr/>
          <a:lstStyle/>
          <a:p>
            <a:pPr marL="0" indent="0" defTabSz="914400">
              <a:lnSpc>
                <a:spcPct val="80000"/>
              </a:lnSpc>
              <a:buFontTx/>
              <a:buNone/>
            </a:pPr>
            <a:r>
              <a:rPr lang="de-DE" altLang="de-DE" sz="1900" b="1" dirty="0" smtClean="0"/>
              <a:t>Ziele:</a:t>
            </a:r>
            <a:r>
              <a:rPr lang="de-DE" altLang="de-DE" sz="1900" dirty="0" smtClean="0"/>
              <a:t> </a:t>
            </a:r>
          </a:p>
          <a:p>
            <a:pPr marL="0" indent="0" defTabSz="914400">
              <a:lnSpc>
                <a:spcPct val="80000"/>
              </a:lnSpc>
              <a:buFontTx/>
              <a:buNone/>
            </a:pPr>
            <a:r>
              <a:rPr lang="de-DE" altLang="de-DE" sz="1900" b="1" dirty="0" smtClean="0"/>
              <a:t>1) Kennenlernen des Arbeitsfelds und der Lebenslagen der Adressat/innen </a:t>
            </a:r>
            <a:br>
              <a:rPr lang="de-DE" altLang="de-DE" sz="1900" b="1" dirty="0" smtClean="0"/>
            </a:br>
            <a:r>
              <a:rPr lang="de-DE" altLang="de-DE" sz="1900" b="1" dirty="0" smtClean="0"/>
              <a:t>    (Sozial-ethische Kompetenzen, Wissenskompetenzen)  </a:t>
            </a:r>
          </a:p>
          <a:p>
            <a:pPr marL="0" indent="0" defTabSz="914400">
              <a:lnSpc>
                <a:spcPct val="80000"/>
              </a:lnSpc>
              <a:buFontTx/>
              <a:buNone/>
            </a:pPr>
            <a:r>
              <a:rPr lang="de-DE" altLang="de-DE" sz="1900" b="1" dirty="0" smtClean="0"/>
              <a:t>2) Organisations- und Verwaltungsabläufe (Selbstkompetenzen) </a:t>
            </a:r>
            <a:br>
              <a:rPr lang="de-DE" altLang="de-DE" sz="1900" b="1" dirty="0" smtClean="0"/>
            </a:br>
            <a:endParaRPr lang="de-DE" altLang="de-DE" sz="1900" b="1" dirty="0" smtClean="0"/>
          </a:p>
          <a:p>
            <a:pPr marL="0" indent="0" defTabSz="914400">
              <a:lnSpc>
                <a:spcPct val="80000"/>
              </a:lnSpc>
              <a:buFontTx/>
              <a:buNone/>
            </a:pPr>
            <a:endParaRPr lang="de-DE" altLang="de-DE" sz="1900" b="1" dirty="0" smtClean="0"/>
          </a:p>
          <a:p>
            <a:pPr marL="0" indent="0" defTabSz="914400">
              <a:lnSpc>
                <a:spcPct val="80000"/>
              </a:lnSpc>
              <a:buFontTx/>
              <a:buNone/>
            </a:pPr>
            <a:r>
              <a:rPr lang="de-DE" altLang="de-DE" sz="1900" b="1" dirty="0" smtClean="0"/>
              <a:t>Ausbildungsinhalte, z.B.: </a:t>
            </a:r>
          </a:p>
          <a:p>
            <a:pPr marL="0" indent="0" defTabSz="914400">
              <a:lnSpc>
                <a:spcPct val="80000"/>
              </a:lnSpc>
            </a:pPr>
            <a:r>
              <a:rPr lang="de-DE" altLang="de-DE" sz="1900" dirty="0" smtClean="0"/>
              <a:t> Kennenlernen der spezifischen Lebenswelt/Lebenslage der Zielgruppen</a:t>
            </a:r>
          </a:p>
          <a:p>
            <a:pPr marL="0" indent="0" defTabSz="914400">
              <a:lnSpc>
                <a:spcPct val="80000"/>
              </a:lnSpc>
            </a:pPr>
            <a:r>
              <a:rPr lang="de-DE" altLang="de-DE" sz="1900" dirty="0" smtClean="0"/>
              <a:t> Kennen lernen der Organisation/Verwaltung und ggf. Kooperationspartner</a:t>
            </a:r>
          </a:p>
          <a:p>
            <a:pPr marL="0" indent="0" defTabSz="914400">
              <a:lnSpc>
                <a:spcPct val="80000"/>
              </a:lnSpc>
              <a:buFontTx/>
              <a:buNone/>
            </a:pPr>
            <a:endParaRPr lang="de-DE" altLang="de-DE" sz="1900" b="1" dirty="0" smtClean="0"/>
          </a:p>
          <a:p>
            <a:pPr marL="0" indent="0" defTabSz="914400">
              <a:lnSpc>
                <a:spcPct val="80000"/>
              </a:lnSpc>
              <a:buFontTx/>
              <a:buNone/>
            </a:pPr>
            <a:r>
              <a:rPr lang="de-DE" altLang="de-DE" sz="1900" b="1" dirty="0" smtClean="0"/>
              <a:t>Aufgaben der Anleitung, z.B.:</a:t>
            </a:r>
            <a:r>
              <a:rPr lang="de-DE" altLang="de-DE" sz="1900" dirty="0" smtClean="0"/>
              <a:t> </a:t>
            </a:r>
          </a:p>
          <a:p>
            <a:pPr marL="0" indent="0" defTabSz="914400">
              <a:lnSpc>
                <a:spcPct val="80000"/>
              </a:lnSpc>
            </a:pPr>
            <a:r>
              <a:rPr lang="de-DE" altLang="de-DE" sz="1900" dirty="0" smtClean="0"/>
              <a:t> Einstellungen zu den Klient/innen und Reflexion der Lebenslagen, </a:t>
            </a:r>
          </a:p>
          <a:p>
            <a:pPr marL="0" indent="0" defTabSz="914400">
              <a:lnSpc>
                <a:spcPct val="80000"/>
              </a:lnSpc>
            </a:pPr>
            <a:r>
              <a:rPr lang="de-DE" altLang="de-DE" sz="1900" dirty="0" smtClean="0"/>
              <a:t> Einbezug in Arbeitsalltag, rechtliche Rahmenbedingungen, Verwaltungsarbeiten, </a:t>
            </a:r>
          </a:p>
          <a:p>
            <a:pPr marL="0" indent="0" defTabSz="914400">
              <a:lnSpc>
                <a:spcPct val="80000"/>
              </a:lnSpc>
              <a:buNone/>
            </a:pPr>
            <a:endParaRPr lang="de-DE" altLang="de-DE" sz="1900" dirty="0" smtClean="0"/>
          </a:p>
        </p:txBody>
      </p:sp>
    </p:spTree>
    <p:extLst>
      <p:ext uri="{BB962C8B-B14F-4D97-AF65-F5344CB8AC3E}">
        <p14:creationId xmlns:p14="http://schemas.microsoft.com/office/powerpoint/2010/main" val="348409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8950" y="1700808"/>
            <a:ext cx="9417050" cy="4781550"/>
          </a:xfrm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indent="0" defTabSz="914400">
              <a:lnSpc>
                <a:spcPct val="80000"/>
              </a:lnSpc>
              <a:buFontTx/>
              <a:buNone/>
            </a:pPr>
            <a:r>
              <a:rPr lang="de-DE" altLang="de-DE" sz="1900" b="1" dirty="0" smtClean="0"/>
              <a:t>Ziele:</a:t>
            </a:r>
          </a:p>
          <a:p>
            <a:pPr marL="0" indent="0" defTabSz="914400">
              <a:lnSpc>
                <a:spcPct val="80000"/>
              </a:lnSpc>
              <a:buFontTx/>
              <a:buNone/>
            </a:pPr>
            <a:r>
              <a:rPr lang="de-DE" altLang="de-DE" sz="1900" b="1" dirty="0" smtClean="0"/>
              <a:t>1) Angebote planen/reflektieren </a:t>
            </a:r>
            <a:br>
              <a:rPr lang="de-DE" altLang="de-DE" sz="1900" b="1" dirty="0" smtClean="0"/>
            </a:br>
            <a:r>
              <a:rPr lang="de-DE" altLang="de-DE" sz="1900" b="1" dirty="0" smtClean="0"/>
              <a:t>    (Selbst- und Handlungskompetenz, sozial-ethische-Kompetenzen) </a:t>
            </a:r>
          </a:p>
          <a:p>
            <a:pPr marL="0" indent="0" defTabSz="914400">
              <a:lnSpc>
                <a:spcPct val="80000"/>
              </a:lnSpc>
              <a:buFontTx/>
              <a:buNone/>
            </a:pPr>
            <a:r>
              <a:rPr lang="de-DE" altLang="de-DE" sz="1900" b="1" dirty="0" smtClean="0"/>
              <a:t>2) Verwaltung/Organisation, aktive Mitgestaltung von Besprechungen/Sitzungen </a:t>
            </a:r>
            <a:br>
              <a:rPr lang="de-DE" altLang="de-DE" sz="1900" b="1" dirty="0" smtClean="0"/>
            </a:br>
            <a:r>
              <a:rPr lang="de-DE" altLang="de-DE" sz="1900" b="1" dirty="0" smtClean="0"/>
              <a:t>    (Selbstkompetenz) </a:t>
            </a:r>
          </a:p>
          <a:p>
            <a:pPr marL="0" indent="0" defTabSz="914400">
              <a:lnSpc>
                <a:spcPct val="80000"/>
              </a:lnSpc>
            </a:pPr>
            <a:endParaRPr lang="de-DE" altLang="de-DE" sz="1900" b="1" dirty="0" smtClean="0"/>
          </a:p>
          <a:p>
            <a:pPr marL="0" indent="0" defTabSz="914400">
              <a:lnSpc>
                <a:spcPct val="80000"/>
              </a:lnSpc>
            </a:pPr>
            <a:endParaRPr lang="de-DE" altLang="de-DE" sz="1900" b="1" dirty="0" smtClean="0"/>
          </a:p>
          <a:p>
            <a:pPr marL="0" indent="0" defTabSz="914400">
              <a:lnSpc>
                <a:spcPct val="80000"/>
              </a:lnSpc>
              <a:buFontTx/>
              <a:buNone/>
            </a:pPr>
            <a:r>
              <a:rPr lang="de-DE" altLang="de-DE" sz="1900" b="1" dirty="0" smtClean="0"/>
              <a:t>Ausbildungsinhalte, z.B.: </a:t>
            </a:r>
          </a:p>
          <a:p>
            <a:pPr marL="0" indent="0" defTabSz="914400">
              <a:lnSpc>
                <a:spcPct val="80000"/>
              </a:lnSpc>
            </a:pPr>
            <a:r>
              <a:rPr lang="de-DE" altLang="de-DE" sz="1900" b="1" dirty="0" smtClean="0"/>
              <a:t> </a:t>
            </a:r>
            <a:r>
              <a:rPr lang="de-DE" altLang="de-DE" sz="1900" dirty="0" smtClean="0"/>
              <a:t>Spezielle (pädagogische) Aufgaben übernehmen, beobachten/analysieren                                              </a:t>
            </a:r>
          </a:p>
          <a:p>
            <a:pPr marL="0" indent="0" defTabSz="914400">
              <a:lnSpc>
                <a:spcPct val="80000"/>
              </a:lnSpc>
            </a:pPr>
            <a:r>
              <a:rPr lang="de-DE" altLang="de-DE" sz="1900" dirty="0" smtClean="0"/>
              <a:t> </a:t>
            </a:r>
            <a:r>
              <a:rPr lang="de-DE" altLang="de-DE" sz="1900" dirty="0"/>
              <a:t>Regelmäßige Teilnahme an Teambesprechungen, </a:t>
            </a:r>
            <a:r>
              <a:rPr lang="de-DE" altLang="de-DE" sz="1900" dirty="0" smtClean="0"/>
              <a:t>Supervision</a:t>
            </a:r>
          </a:p>
          <a:p>
            <a:pPr marL="0" indent="0" defTabSz="914400">
              <a:lnSpc>
                <a:spcPct val="80000"/>
              </a:lnSpc>
            </a:pPr>
            <a:endParaRPr lang="de-DE" altLang="de-DE" sz="1900" b="1" dirty="0" smtClean="0"/>
          </a:p>
          <a:p>
            <a:pPr marL="0" indent="0" defTabSz="914400">
              <a:lnSpc>
                <a:spcPct val="80000"/>
              </a:lnSpc>
              <a:buFontTx/>
              <a:buNone/>
            </a:pPr>
            <a:r>
              <a:rPr lang="de-DE" altLang="de-DE" sz="1900" b="1" dirty="0" smtClean="0"/>
              <a:t>Aufgaben der Anleitung, z.B.: </a:t>
            </a:r>
          </a:p>
          <a:p>
            <a:pPr marL="0" indent="0" defTabSz="914400">
              <a:lnSpc>
                <a:spcPct val="80000"/>
              </a:lnSpc>
            </a:pPr>
            <a:r>
              <a:rPr lang="de-DE" altLang="de-DE" sz="1900" dirty="0"/>
              <a:t> Übertragen von Aufgaben, die selbstständig erledigt werden </a:t>
            </a:r>
            <a:r>
              <a:rPr lang="de-DE" altLang="de-DE" sz="1900" dirty="0" smtClean="0"/>
              <a:t>können, Reflexion</a:t>
            </a:r>
          </a:p>
          <a:p>
            <a:pPr marL="0" indent="0" defTabSz="914400">
              <a:lnSpc>
                <a:spcPct val="80000"/>
              </a:lnSpc>
            </a:pPr>
            <a:r>
              <a:rPr lang="de-DE" altLang="de-DE" sz="1900" dirty="0"/>
              <a:t> </a:t>
            </a:r>
            <a:r>
              <a:rPr lang="de-DE" altLang="de-DE" sz="1900" dirty="0" smtClean="0"/>
              <a:t>Beobachtung/Beurteilung </a:t>
            </a:r>
            <a:r>
              <a:rPr lang="de-DE" altLang="de-DE" sz="1900" dirty="0"/>
              <a:t>des Verhaltens von Klient/innen  </a:t>
            </a:r>
          </a:p>
          <a:p>
            <a:pPr marL="0" indent="0" defTabSz="914400">
              <a:lnSpc>
                <a:spcPct val="80000"/>
              </a:lnSpc>
            </a:pPr>
            <a:r>
              <a:rPr lang="de-DE" altLang="de-DE" sz="1900" dirty="0" smtClean="0"/>
              <a:t> Alltagsvollzüge in der Praxis</a:t>
            </a:r>
          </a:p>
          <a:p>
            <a:pPr marL="0" indent="0" defTabSz="914400">
              <a:lnSpc>
                <a:spcPct val="80000"/>
              </a:lnSpc>
              <a:buNone/>
            </a:pPr>
            <a:r>
              <a:rPr lang="de-DE" altLang="de-DE" sz="1900" dirty="0" smtClean="0"/>
              <a:t>                                                </a:t>
            </a:r>
          </a:p>
        </p:txBody>
      </p:sp>
      <p:sp>
        <p:nvSpPr>
          <p:cNvPr id="31747" name="Rectangle 4"/>
          <p:cNvSpPr>
            <a:spLocks noChangeArrowheads="1"/>
          </p:cNvSpPr>
          <p:nvPr/>
        </p:nvSpPr>
        <p:spPr bwMode="auto">
          <a:xfrm>
            <a:off x="488950" y="981075"/>
            <a:ext cx="85359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3" tIns="45706" rIns="91413" bIns="45706" anchor="b"/>
          <a:lstStyle>
            <a:lvl1pPr eaLnBrk="0" hangingPunct="0">
              <a:buChar char="•"/>
              <a:defRPr sz="3200">
                <a:solidFill>
                  <a:srgbClr val="5C697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 smtClean="0">
                <a:solidFill>
                  <a:srgbClr val="E2001A"/>
                </a:solidFill>
              </a:rPr>
              <a:t>Beispiel Praxiscurriculum</a:t>
            </a:r>
            <a:r>
              <a:rPr lang="de-DE" altLang="de-DE" sz="2400" dirty="0">
                <a:solidFill>
                  <a:srgbClr val="E2001A"/>
                </a:solidFill>
              </a:rPr>
              <a:t>: 2. Praxisphase </a:t>
            </a:r>
          </a:p>
        </p:txBody>
      </p:sp>
    </p:spTree>
    <p:extLst>
      <p:ext uri="{BB962C8B-B14F-4D97-AF65-F5344CB8AC3E}">
        <p14:creationId xmlns:p14="http://schemas.microsoft.com/office/powerpoint/2010/main" val="385160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8950" y="1484313"/>
            <a:ext cx="9417050" cy="3657600"/>
          </a:xfrm>
          <a:solidFill>
            <a:schemeClr val="bg1"/>
          </a:solidFill>
        </p:spPr>
        <p:txBody>
          <a:bodyPr/>
          <a:lstStyle/>
          <a:p>
            <a:pPr marL="0" indent="0" defTabSz="914400">
              <a:lnSpc>
                <a:spcPct val="80000"/>
              </a:lnSpc>
              <a:buFontTx/>
              <a:buNone/>
              <a:tabLst>
                <a:tab pos="2603500" algn="l"/>
              </a:tabLst>
            </a:pPr>
            <a:r>
              <a:rPr lang="de-DE" altLang="de-DE" sz="1900" b="1" dirty="0" smtClean="0"/>
              <a:t>Ziele: </a:t>
            </a:r>
          </a:p>
          <a:p>
            <a:pPr marL="0" indent="0" defTabSz="914400">
              <a:lnSpc>
                <a:spcPct val="80000"/>
              </a:lnSpc>
              <a:buFontTx/>
              <a:buNone/>
              <a:tabLst>
                <a:tab pos="2603500" algn="l"/>
              </a:tabLst>
            </a:pPr>
            <a:r>
              <a:rPr lang="de-DE" altLang="de-DE" sz="1900" b="1" dirty="0" smtClean="0"/>
              <a:t>1) Kennen lernen des Arbeitsfeldes </a:t>
            </a:r>
            <a:br>
              <a:rPr lang="de-DE" altLang="de-DE" sz="1900" b="1" dirty="0" smtClean="0"/>
            </a:br>
            <a:r>
              <a:rPr lang="de-DE" altLang="de-DE" sz="1900" b="1" dirty="0" smtClean="0"/>
              <a:t>    (Sozial-ethische Kompetenzen; Wissenskompetenzen)</a:t>
            </a:r>
          </a:p>
          <a:p>
            <a:pPr marL="0" indent="0" defTabSz="914400">
              <a:lnSpc>
                <a:spcPct val="80000"/>
              </a:lnSpc>
              <a:buFontTx/>
              <a:buNone/>
              <a:tabLst>
                <a:tab pos="2603500" algn="l"/>
              </a:tabLst>
            </a:pPr>
            <a:r>
              <a:rPr lang="de-DE" altLang="de-DE" sz="1900" b="1" dirty="0" smtClean="0"/>
              <a:t>2) Mitarbeit im Team, in Gremien und Projekten (Selbstkompetenz)</a:t>
            </a:r>
          </a:p>
          <a:p>
            <a:pPr marL="0" indent="0" defTabSz="914400">
              <a:lnSpc>
                <a:spcPct val="80000"/>
              </a:lnSpc>
              <a:buFontTx/>
              <a:buNone/>
              <a:tabLst>
                <a:tab pos="2603500" algn="l"/>
              </a:tabLst>
            </a:pPr>
            <a:endParaRPr lang="de-DE" altLang="de-DE" sz="1900" b="1" dirty="0" smtClean="0"/>
          </a:p>
          <a:p>
            <a:pPr marL="0" indent="0" defTabSz="914400">
              <a:lnSpc>
                <a:spcPct val="80000"/>
              </a:lnSpc>
              <a:buFontTx/>
              <a:buNone/>
              <a:tabLst>
                <a:tab pos="2603500" algn="l"/>
              </a:tabLst>
            </a:pPr>
            <a:endParaRPr lang="de-DE" altLang="de-DE" sz="1900" b="1" dirty="0" smtClean="0"/>
          </a:p>
          <a:p>
            <a:pPr marL="0" indent="0" defTabSz="914400">
              <a:lnSpc>
                <a:spcPct val="80000"/>
              </a:lnSpc>
              <a:buFontTx/>
              <a:buNone/>
              <a:tabLst>
                <a:tab pos="2603500" algn="l"/>
              </a:tabLst>
            </a:pPr>
            <a:r>
              <a:rPr lang="de-DE" altLang="de-DE" sz="1900" b="1" dirty="0" smtClean="0"/>
              <a:t>Ausbildungsinhalte, z.B.:</a:t>
            </a:r>
          </a:p>
          <a:p>
            <a:pPr marL="0" indent="0" defTabSz="914400">
              <a:lnSpc>
                <a:spcPct val="80000"/>
              </a:lnSpc>
              <a:tabLst>
                <a:tab pos="2603500" algn="l"/>
              </a:tabLst>
            </a:pPr>
            <a:r>
              <a:rPr lang="de-DE" altLang="de-DE" sz="1900" dirty="0" smtClean="0"/>
              <a:t> Kennen lernen der Zielgruppe, Abläufe, Verwaltung, Kooperationspartner </a:t>
            </a:r>
          </a:p>
          <a:p>
            <a:pPr marL="0" indent="0" defTabSz="914400">
              <a:lnSpc>
                <a:spcPct val="80000"/>
              </a:lnSpc>
              <a:tabLst>
                <a:tab pos="2603500" algn="l"/>
              </a:tabLst>
            </a:pPr>
            <a:r>
              <a:rPr lang="de-DE" altLang="de-DE" sz="1900" dirty="0" smtClean="0"/>
              <a:t> Mitarbeit im Team, Teilnahme an Besprechungen, Gremien</a:t>
            </a:r>
          </a:p>
          <a:p>
            <a:pPr marL="0" indent="0" defTabSz="914400">
              <a:lnSpc>
                <a:spcPct val="80000"/>
              </a:lnSpc>
              <a:tabLst>
                <a:tab pos="2603500" algn="l"/>
              </a:tabLst>
            </a:pPr>
            <a:endParaRPr lang="de-DE" altLang="de-DE" sz="1900" dirty="0"/>
          </a:p>
          <a:p>
            <a:pPr marL="0" indent="0" defTabSz="914400">
              <a:lnSpc>
                <a:spcPct val="80000"/>
              </a:lnSpc>
              <a:buFontTx/>
              <a:buNone/>
              <a:tabLst>
                <a:tab pos="2603500" algn="l"/>
              </a:tabLst>
            </a:pPr>
            <a:r>
              <a:rPr lang="de-DE" altLang="de-DE" sz="1900" b="1" dirty="0" smtClean="0"/>
              <a:t>Aufgaben der Anleitung, z.B.: </a:t>
            </a:r>
            <a:endParaRPr lang="de-DE" altLang="de-DE" sz="1900" dirty="0" smtClean="0"/>
          </a:p>
          <a:p>
            <a:pPr marL="0" indent="0" defTabSz="914400">
              <a:lnSpc>
                <a:spcPct val="80000"/>
              </a:lnSpc>
              <a:tabLst>
                <a:tab pos="2603500" algn="l"/>
              </a:tabLst>
            </a:pPr>
            <a:r>
              <a:rPr lang="de-DE" altLang="de-DE" sz="1900" dirty="0" smtClean="0"/>
              <a:t> </a:t>
            </a:r>
            <a:r>
              <a:rPr lang="de-DE" altLang="de-DE" sz="1900" dirty="0"/>
              <a:t>Reflexion der Lebenssituation der </a:t>
            </a:r>
            <a:r>
              <a:rPr lang="de-DE" altLang="de-DE" sz="1900" dirty="0" smtClean="0"/>
              <a:t>Adressant/innen </a:t>
            </a:r>
          </a:p>
          <a:p>
            <a:pPr marL="0" indent="0" defTabSz="914400">
              <a:lnSpc>
                <a:spcPct val="80000"/>
              </a:lnSpc>
              <a:tabLst>
                <a:tab pos="2603500" algn="l"/>
              </a:tabLst>
            </a:pPr>
            <a:r>
              <a:rPr lang="de-DE" altLang="de-DE" sz="1900" dirty="0"/>
              <a:t> </a:t>
            </a:r>
            <a:r>
              <a:rPr lang="de-DE" altLang="de-DE" sz="1900" dirty="0" smtClean="0"/>
              <a:t>Rechtliche Hintergründe, methodische Grundlagen, Verwaltungsabläufe </a:t>
            </a:r>
          </a:p>
          <a:p>
            <a:pPr marL="0" indent="0" defTabSz="914400">
              <a:lnSpc>
                <a:spcPct val="80000"/>
              </a:lnSpc>
              <a:buNone/>
              <a:tabLst>
                <a:tab pos="2603500" algn="l"/>
              </a:tabLst>
            </a:pPr>
            <a:endParaRPr lang="de-DE" altLang="de-DE" sz="1900" dirty="0" smtClean="0"/>
          </a:p>
        </p:txBody>
      </p:sp>
      <p:sp>
        <p:nvSpPr>
          <p:cNvPr id="32771" name="Rectangle 4"/>
          <p:cNvSpPr>
            <a:spLocks noChangeArrowheads="1"/>
          </p:cNvSpPr>
          <p:nvPr/>
        </p:nvSpPr>
        <p:spPr bwMode="auto">
          <a:xfrm>
            <a:off x="488950" y="981075"/>
            <a:ext cx="85359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3" tIns="45706" rIns="91413" bIns="45706" anchor="b"/>
          <a:lstStyle>
            <a:lvl1pPr eaLnBrk="0" hangingPunct="0">
              <a:buChar char="•"/>
              <a:defRPr sz="3200">
                <a:solidFill>
                  <a:srgbClr val="5C697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 smtClean="0">
                <a:solidFill>
                  <a:srgbClr val="E2001A"/>
                </a:solidFill>
              </a:rPr>
              <a:t>Beispiel Praxiscurriculum</a:t>
            </a:r>
            <a:r>
              <a:rPr lang="de-DE" altLang="de-DE" sz="2400" dirty="0">
                <a:solidFill>
                  <a:srgbClr val="E2001A"/>
                </a:solidFill>
              </a:rPr>
              <a:t>: 3. Praxisphase (</a:t>
            </a:r>
            <a:r>
              <a:rPr lang="de-DE" altLang="de-DE" sz="2400" u="sng" dirty="0">
                <a:solidFill>
                  <a:srgbClr val="E2001A"/>
                </a:solidFill>
              </a:rPr>
              <a:t>Fremdpraktikum</a:t>
            </a:r>
            <a:r>
              <a:rPr lang="de-DE" altLang="de-DE" sz="2400" dirty="0">
                <a:solidFill>
                  <a:srgbClr val="E2001A"/>
                </a:solidFill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02832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8950" y="1427163"/>
            <a:ext cx="9417050" cy="3657600"/>
          </a:xfrm>
        </p:spPr>
        <p:txBody>
          <a:bodyPr/>
          <a:lstStyle/>
          <a:p>
            <a:pPr marL="0" indent="0" defTabSz="914400">
              <a:buFontTx/>
              <a:buNone/>
              <a:tabLst>
                <a:tab pos="1878013" algn="l"/>
                <a:tab pos="2514600" algn="l"/>
              </a:tabLst>
            </a:pPr>
            <a:r>
              <a:rPr lang="de-DE" altLang="de-DE" sz="1900" b="1" dirty="0" smtClean="0"/>
              <a:t>Ziele: </a:t>
            </a:r>
            <a:br>
              <a:rPr lang="de-DE" altLang="de-DE" sz="1900" b="1" dirty="0" smtClean="0"/>
            </a:br>
            <a:r>
              <a:rPr lang="de-DE" altLang="de-DE" sz="1900" b="1" dirty="0" smtClean="0"/>
              <a:t>1) Spezifische Tätigkeiten/Aufgaben und/oder Projekte übernehmen </a:t>
            </a:r>
            <a:br>
              <a:rPr lang="de-DE" altLang="de-DE" sz="1900" b="1" dirty="0" smtClean="0"/>
            </a:br>
            <a:r>
              <a:rPr lang="de-DE" altLang="de-DE" sz="1900" b="1" dirty="0" smtClean="0"/>
              <a:t>    (Handlungskompetenzen)</a:t>
            </a:r>
          </a:p>
          <a:p>
            <a:pPr marL="0" indent="0" defTabSz="914400">
              <a:buFontTx/>
              <a:buNone/>
              <a:tabLst>
                <a:tab pos="1878013" algn="l"/>
                <a:tab pos="2514600" algn="l"/>
              </a:tabLst>
            </a:pPr>
            <a:r>
              <a:rPr lang="de-DE" altLang="de-DE" sz="1900" b="1" dirty="0" smtClean="0"/>
              <a:t>2) Eigene Vorhaben durchführen (Handlungs- und Selbstkompetenzen) </a:t>
            </a:r>
          </a:p>
          <a:p>
            <a:pPr marL="0" indent="0" defTabSz="914400">
              <a:buFontTx/>
              <a:buNone/>
              <a:tabLst>
                <a:tab pos="1878013" algn="l"/>
                <a:tab pos="2514600" algn="l"/>
              </a:tabLst>
            </a:pPr>
            <a:endParaRPr lang="de-DE" altLang="de-DE" sz="1200" b="1" dirty="0" smtClean="0"/>
          </a:p>
          <a:p>
            <a:pPr marL="0" indent="0" defTabSz="914400">
              <a:buFontTx/>
              <a:buNone/>
              <a:tabLst>
                <a:tab pos="1878013" algn="l"/>
                <a:tab pos="2514600" algn="l"/>
              </a:tabLst>
            </a:pPr>
            <a:endParaRPr lang="de-DE" altLang="de-DE" sz="1200" b="1" dirty="0" smtClean="0"/>
          </a:p>
          <a:p>
            <a:pPr marL="0" indent="0" defTabSz="914400">
              <a:buFontTx/>
              <a:buNone/>
              <a:tabLst>
                <a:tab pos="1878013" algn="l"/>
                <a:tab pos="2514600" algn="l"/>
              </a:tabLst>
            </a:pPr>
            <a:r>
              <a:rPr lang="de-DE" altLang="de-DE" sz="1900" b="1" dirty="0" smtClean="0"/>
              <a:t>Ausbildungsinhalte, z.B.: </a:t>
            </a:r>
          </a:p>
          <a:p>
            <a:pPr marL="0" indent="0" defTabSz="914400">
              <a:tabLst>
                <a:tab pos="1878013" algn="l"/>
                <a:tab pos="2514600" algn="l"/>
              </a:tabLst>
            </a:pPr>
            <a:r>
              <a:rPr lang="de-DE" altLang="de-DE" sz="1900" dirty="0" smtClean="0"/>
              <a:t> Verantwortungsübernahme, Aufgaben/Projekte durchführen, reflektieren, evaluieren</a:t>
            </a:r>
          </a:p>
          <a:p>
            <a:pPr marL="0" indent="0" defTabSz="914400">
              <a:tabLst>
                <a:tab pos="1878013" algn="l"/>
                <a:tab pos="2514600" algn="l"/>
              </a:tabLst>
            </a:pPr>
            <a:r>
              <a:rPr lang="de-DE" altLang="de-DE" sz="1900" dirty="0" smtClean="0"/>
              <a:t> Vorbereitung, ggf. Leitung, Nachbereitung einer Teamsitzung</a:t>
            </a:r>
          </a:p>
          <a:p>
            <a:pPr marL="0" indent="0" defTabSz="914400">
              <a:buFontTx/>
              <a:buNone/>
              <a:tabLst>
                <a:tab pos="1878013" algn="l"/>
                <a:tab pos="2514600" algn="l"/>
              </a:tabLst>
            </a:pPr>
            <a:endParaRPr lang="de-DE" altLang="de-DE" sz="1900" dirty="0" smtClean="0"/>
          </a:p>
          <a:p>
            <a:pPr marL="0" indent="0" defTabSz="914400">
              <a:buFontTx/>
              <a:buNone/>
              <a:tabLst>
                <a:tab pos="1878013" algn="l"/>
                <a:tab pos="2514600" algn="l"/>
              </a:tabLst>
            </a:pPr>
            <a:r>
              <a:rPr lang="de-DE" altLang="de-DE" sz="1900" b="1" dirty="0" smtClean="0"/>
              <a:t>Aufgaben der Anleitung, z.B.: </a:t>
            </a:r>
          </a:p>
          <a:p>
            <a:pPr marL="0" indent="0" defTabSz="914400">
              <a:tabLst>
                <a:tab pos="1878013" algn="l"/>
                <a:tab pos="2514600" algn="l"/>
              </a:tabLst>
            </a:pPr>
            <a:r>
              <a:rPr lang="de-DE" altLang="de-DE" sz="1900" dirty="0" smtClean="0"/>
              <a:t> Verantwortungsübertragung Projekte/Tätigkeitsbereich, gemeinsame Reflexion</a:t>
            </a:r>
          </a:p>
          <a:p>
            <a:pPr marL="0" indent="0" defTabSz="914400">
              <a:tabLst>
                <a:tab pos="1878013" algn="l"/>
                <a:tab pos="2514600" algn="l"/>
              </a:tabLst>
            </a:pPr>
            <a:r>
              <a:rPr lang="de-DE" altLang="de-DE" sz="1900" dirty="0" smtClean="0"/>
              <a:t> Zusammenarbeit im Team reflektieren</a:t>
            </a:r>
          </a:p>
        </p:txBody>
      </p:sp>
      <p:sp>
        <p:nvSpPr>
          <p:cNvPr id="33795" name="Rectangle 4"/>
          <p:cNvSpPr>
            <a:spLocks noChangeArrowheads="1"/>
          </p:cNvSpPr>
          <p:nvPr/>
        </p:nvSpPr>
        <p:spPr bwMode="auto">
          <a:xfrm>
            <a:off x="488950" y="981075"/>
            <a:ext cx="85359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3" tIns="45706" rIns="91413" bIns="45706" anchor="b"/>
          <a:lstStyle>
            <a:lvl1pPr eaLnBrk="0" hangingPunct="0">
              <a:buChar char="•"/>
              <a:defRPr sz="3200">
                <a:solidFill>
                  <a:srgbClr val="5C697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 smtClean="0">
                <a:solidFill>
                  <a:srgbClr val="E2001A"/>
                </a:solidFill>
              </a:rPr>
              <a:t>Beispiel </a:t>
            </a:r>
            <a:r>
              <a:rPr lang="de-DE" altLang="de-DE" sz="2400" dirty="0">
                <a:solidFill>
                  <a:srgbClr val="E2001A"/>
                </a:solidFill>
              </a:rPr>
              <a:t>Praxiscurriculum: 4. Praxisphase</a:t>
            </a:r>
          </a:p>
        </p:txBody>
      </p:sp>
    </p:spTree>
    <p:extLst>
      <p:ext uri="{BB962C8B-B14F-4D97-AF65-F5344CB8AC3E}">
        <p14:creationId xmlns:p14="http://schemas.microsoft.com/office/powerpoint/2010/main" val="368167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8950" y="1455738"/>
            <a:ext cx="9417050" cy="4781550"/>
          </a:xfrm>
        </p:spPr>
        <p:txBody>
          <a:bodyPr/>
          <a:lstStyle/>
          <a:p>
            <a:pPr marL="0" indent="0" defTabSz="914400">
              <a:lnSpc>
                <a:spcPct val="80000"/>
              </a:lnSpc>
              <a:buFontTx/>
              <a:buNone/>
              <a:tabLst>
                <a:tab pos="2514600" algn="l"/>
              </a:tabLst>
            </a:pPr>
            <a:r>
              <a:rPr lang="de-DE" altLang="de-DE" sz="1900" b="1" dirty="0" smtClean="0"/>
              <a:t>Ziele: </a:t>
            </a:r>
            <a:br>
              <a:rPr lang="de-DE" altLang="de-DE" sz="1900" b="1" dirty="0" smtClean="0"/>
            </a:br>
            <a:r>
              <a:rPr lang="de-DE" altLang="de-DE" sz="1900" b="1" dirty="0" smtClean="0"/>
              <a:t>1) Eigenverantwortliche Mitarbeit (Handlungskompetenzen)</a:t>
            </a:r>
          </a:p>
          <a:p>
            <a:pPr marL="0" indent="0" defTabSz="914400">
              <a:lnSpc>
                <a:spcPct val="80000"/>
              </a:lnSpc>
              <a:buFontTx/>
              <a:buNone/>
              <a:tabLst>
                <a:tab pos="2514600" algn="l"/>
              </a:tabLst>
            </a:pPr>
            <a:r>
              <a:rPr lang="de-DE" altLang="de-DE" sz="1900" b="1" dirty="0" smtClean="0"/>
              <a:t>2) Kennen lernen von Leitungsaufgaben (Selbst- und Handlungskompetenzen)</a:t>
            </a:r>
          </a:p>
          <a:p>
            <a:pPr marL="0" indent="0" defTabSz="914400">
              <a:lnSpc>
                <a:spcPct val="80000"/>
              </a:lnSpc>
              <a:buFontTx/>
              <a:buNone/>
              <a:tabLst>
                <a:tab pos="2514600" algn="l"/>
              </a:tabLst>
            </a:pPr>
            <a:r>
              <a:rPr lang="de-DE" altLang="de-DE" sz="1900" b="1" dirty="0" smtClean="0"/>
              <a:t>3) Bachelorarbeit (Wissenskompetenzen, Kurse A-F)</a:t>
            </a:r>
          </a:p>
          <a:p>
            <a:pPr marL="0" indent="0" defTabSz="914400">
              <a:lnSpc>
                <a:spcPct val="80000"/>
              </a:lnSpc>
              <a:buFontTx/>
              <a:buNone/>
              <a:tabLst>
                <a:tab pos="2514600" algn="l"/>
              </a:tabLst>
            </a:pPr>
            <a:endParaRPr lang="de-DE" altLang="de-DE" sz="1900" b="1" dirty="0" smtClean="0"/>
          </a:p>
          <a:p>
            <a:pPr marL="0" indent="0" defTabSz="914400">
              <a:lnSpc>
                <a:spcPct val="80000"/>
              </a:lnSpc>
              <a:buFontTx/>
              <a:buNone/>
              <a:tabLst>
                <a:tab pos="2514600" algn="l"/>
              </a:tabLst>
            </a:pPr>
            <a:endParaRPr lang="de-DE" altLang="de-DE" sz="1900" b="1" dirty="0" smtClean="0"/>
          </a:p>
          <a:p>
            <a:pPr marL="0" indent="0" defTabSz="914400">
              <a:lnSpc>
                <a:spcPct val="80000"/>
              </a:lnSpc>
              <a:buFontTx/>
              <a:buNone/>
              <a:tabLst>
                <a:tab pos="2514600" algn="l"/>
              </a:tabLst>
            </a:pPr>
            <a:r>
              <a:rPr lang="de-DE" altLang="de-DE" sz="1900" b="1" dirty="0" smtClean="0"/>
              <a:t>Ausbildungsinhalte, z.B.:</a:t>
            </a:r>
          </a:p>
          <a:p>
            <a:pPr marL="0" indent="0" defTabSz="914400">
              <a:lnSpc>
                <a:spcPct val="80000"/>
              </a:lnSpc>
              <a:tabLst>
                <a:tab pos="2514600" algn="l"/>
              </a:tabLst>
            </a:pPr>
            <a:r>
              <a:rPr lang="de-DE" altLang="de-DE" sz="1900" dirty="0" smtClean="0"/>
              <a:t> </a:t>
            </a:r>
            <a:r>
              <a:rPr lang="de-DE" altLang="de-DE" sz="1900" dirty="0"/>
              <a:t>Selbstständige und eigenverantwortliche Planung von Angeboten/Projekten </a:t>
            </a:r>
            <a:endParaRPr lang="de-DE" altLang="de-DE" sz="1900" dirty="0" smtClean="0"/>
          </a:p>
          <a:p>
            <a:pPr marL="0" indent="0" defTabSz="914400">
              <a:lnSpc>
                <a:spcPct val="80000"/>
              </a:lnSpc>
              <a:tabLst>
                <a:tab pos="2514600" algn="l"/>
              </a:tabLst>
            </a:pPr>
            <a:r>
              <a:rPr lang="de-DE" altLang="de-DE" sz="1900" dirty="0"/>
              <a:t> </a:t>
            </a:r>
            <a:r>
              <a:rPr lang="de-DE" altLang="de-DE" sz="1900" dirty="0" smtClean="0"/>
              <a:t>Leitungsaufgaben, Öffentlichkeitsarbeit, Kooperationen, Kommunalpolitik </a:t>
            </a:r>
          </a:p>
          <a:p>
            <a:pPr marL="0" indent="0" defTabSz="914400">
              <a:lnSpc>
                <a:spcPct val="80000"/>
              </a:lnSpc>
              <a:tabLst>
                <a:tab pos="2514600" algn="l"/>
              </a:tabLst>
            </a:pPr>
            <a:r>
              <a:rPr lang="de-DE" altLang="de-DE" sz="1900" dirty="0" smtClean="0"/>
              <a:t> Erstellung der Bachelorarbeit (Kurse A-F)</a:t>
            </a:r>
          </a:p>
          <a:p>
            <a:pPr marL="0" indent="0" defTabSz="914400">
              <a:lnSpc>
                <a:spcPct val="80000"/>
              </a:lnSpc>
              <a:buFontTx/>
              <a:buNone/>
              <a:tabLst>
                <a:tab pos="2514600" algn="l"/>
              </a:tabLst>
            </a:pPr>
            <a:endParaRPr lang="de-DE" altLang="de-DE" sz="1900" dirty="0" smtClean="0"/>
          </a:p>
          <a:p>
            <a:pPr marL="0" indent="0" defTabSz="914400">
              <a:lnSpc>
                <a:spcPct val="80000"/>
              </a:lnSpc>
              <a:buFontTx/>
              <a:buNone/>
              <a:tabLst>
                <a:tab pos="2514600" algn="l"/>
              </a:tabLst>
            </a:pPr>
            <a:r>
              <a:rPr lang="de-DE" altLang="de-DE" sz="1900" b="1" dirty="0" smtClean="0"/>
              <a:t>Aufgaben der Anleitung, z.B.: </a:t>
            </a:r>
          </a:p>
          <a:p>
            <a:pPr marL="0" indent="0" defTabSz="914400">
              <a:lnSpc>
                <a:spcPct val="80000"/>
              </a:lnSpc>
              <a:tabLst>
                <a:tab pos="2514600" algn="l"/>
              </a:tabLst>
            </a:pPr>
            <a:r>
              <a:rPr lang="de-DE" altLang="de-DE" sz="1900" dirty="0" smtClean="0"/>
              <a:t> Einbeziehen der Studierenden in Leitungsaufgaben und Öffentlichkeitsarbeit</a:t>
            </a:r>
          </a:p>
          <a:p>
            <a:pPr marL="0" indent="0" defTabSz="914400">
              <a:lnSpc>
                <a:spcPct val="80000"/>
              </a:lnSpc>
              <a:tabLst>
                <a:tab pos="2514600" algn="l"/>
              </a:tabLst>
            </a:pPr>
            <a:r>
              <a:rPr lang="de-DE" altLang="de-DE" sz="1900" dirty="0" smtClean="0"/>
              <a:t> Reflexion der verantworteten Angebote/Projekte</a:t>
            </a:r>
          </a:p>
          <a:p>
            <a:pPr marL="0" indent="0" defTabSz="914400">
              <a:lnSpc>
                <a:spcPct val="80000"/>
              </a:lnSpc>
              <a:tabLst>
                <a:tab pos="2514600" algn="l"/>
              </a:tabLst>
            </a:pPr>
            <a:r>
              <a:rPr lang="de-DE" altLang="de-DE" sz="1900" dirty="0" smtClean="0"/>
              <a:t> Erstellung der Bachelorarbeit unterstützen und wohlwollend begleiten</a:t>
            </a:r>
          </a:p>
        </p:txBody>
      </p:sp>
      <p:sp>
        <p:nvSpPr>
          <p:cNvPr id="34819" name="Rectangle 4"/>
          <p:cNvSpPr>
            <a:spLocks noChangeArrowheads="1"/>
          </p:cNvSpPr>
          <p:nvPr/>
        </p:nvSpPr>
        <p:spPr bwMode="auto">
          <a:xfrm>
            <a:off x="488950" y="981075"/>
            <a:ext cx="85359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3" tIns="45706" rIns="91413" bIns="45706" anchor="b"/>
          <a:lstStyle>
            <a:lvl1pPr eaLnBrk="0" hangingPunct="0">
              <a:buChar char="•"/>
              <a:defRPr sz="3200">
                <a:solidFill>
                  <a:srgbClr val="5C697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 smtClean="0">
                <a:solidFill>
                  <a:srgbClr val="E2001A"/>
                </a:solidFill>
              </a:rPr>
              <a:t>Beispiel Praxiscurriculum</a:t>
            </a:r>
            <a:r>
              <a:rPr lang="de-DE" altLang="de-DE" sz="2400" dirty="0">
                <a:solidFill>
                  <a:srgbClr val="E2001A"/>
                </a:solidFill>
              </a:rPr>
              <a:t>: 5. Praxisphase</a:t>
            </a:r>
          </a:p>
        </p:txBody>
      </p:sp>
    </p:spTree>
    <p:extLst>
      <p:ext uri="{BB962C8B-B14F-4D97-AF65-F5344CB8AC3E}">
        <p14:creationId xmlns:p14="http://schemas.microsoft.com/office/powerpoint/2010/main" val="365799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50" y="1524000"/>
            <a:ext cx="8915400" cy="4713288"/>
          </a:xfrm>
        </p:spPr>
        <p:txBody>
          <a:bodyPr/>
          <a:lstStyle/>
          <a:p>
            <a:pPr marL="0" indent="0" defTabSz="914400">
              <a:lnSpc>
                <a:spcPct val="80000"/>
              </a:lnSpc>
              <a:buFontTx/>
              <a:buNone/>
              <a:tabLst>
                <a:tab pos="2514600" algn="l"/>
              </a:tabLst>
            </a:pPr>
            <a:r>
              <a:rPr lang="de-DE" altLang="de-DE" sz="1900" b="1" dirty="0" smtClean="0"/>
              <a:t>Ziele: </a:t>
            </a:r>
            <a:br>
              <a:rPr lang="de-DE" altLang="de-DE" sz="1900" b="1" dirty="0" smtClean="0"/>
            </a:br>
            <a:r>
              <a:rPr lang="de-DE" altLang="de-DE" sz="1900" b="1" dirty="0" smtClean="0"/>
              <a:t>1) Selbstständiges Arbeiten (Handlungs- und Selbstkompetenzen)</a:t>
            </a:r>
          </a:p>
          <a:p>
            <a:pPr marL="0" indent="0" defTabSz="914400">
              <a:lnSpc>
                <a:spcPct val="80000"/>
              </a:lnSpc>
              <a:buFontTx/>
              <a:buNone/>
              <a:tabLst>
                <a:tab pos="2514600" algn="l"/>
              </a:tabLst>
            </a:pPr>
            <a:r>
              <a:rPr lang="de-DE" altLang="de-DE" sz="1900" b="1" dirty="0" smtClean="0"/>
              <a:t>2) Leitungsaufgaben (Handlungs- und Selbstkompetenzen) </a:t>
            </a:r>
          </a:p>
          <a:p>
            <a:pPr marL="0" indent="0" defTabSz="914400">
              <a:lnSpc>
                <a:spcPct val="80000"/>
              </a:lnSpc>
              <a:buFontTx/>
              <a:buNone/>
              <a:tabLst>
                <a:tab pos="2514600" algn="l"/>
              </a:tabLst>
            </a:pPr>
            <a:r>
              <a:rPr lang="de-DE" altLang="de-DE" sz="1900" b="1" dirty="0" smtClean="0"/>
              <a:t>3) Bachelorarbeit (Wissenskompetenzen, Kurse G-L)</a:t>
            </a:r>
          </a:p>
          <a:p>
            <a:pPr marL="0" indent="0" defTabSz="914400">
              <a:lnSpc>
                <a:spcPct val="80000"/>
              </a:lnSpc>
              <a:buFontTx/>
              <a:buNone/>
              <a:tabLst>
                <a:tab pos="2514600" algn="l"/>
              </a:tabLst>
            </a:pPr>
            <a:endParaRPr lang="de-DE" altLang="de-DE" sz="1900" b="1" dirty="0" smtClean="0"/>
          </a:p>
          <a:p>
            <a:pPr marL="0" indent="0" defTabSz="914400">
              <a:lnSpc>
                <a:spcPct val="80000"/>
              </a:lnSpc>
              <a:buFontTx/>
              <a:buNone/>
              <a:tabLst>
                <a:tab pos="2514600" algn="l"/>
              </a:tabLst>
            </a:pPr>
            <a:r>
              <a:rPr lang="de-DE" altLang="de-DE" sz="1900" b="1" dirty="0" smtClean="0"/>
              <a:t>Ausbildungsinhalte, z.B.:</a:t>
            </a:r>
          </a:p>
          <a:p>
            <a:pPr marL="0" indent="0" defTabSz="914400">
              <a:lnSpc>
                <a:spcPct val="80000"/>
              </a:lnSpc>
              <a:tabLst>
                <a:tab pos="2514600" algn="l"/>
              </a:tabLst>
            </a:pPr>
            <a:r>
              <a:rPr lang="de-DE" altLang="de-DE" sz="1900" dirty="0" smtClean="0"/>
              <a:t> Verantwortliche Übernahme von Schwerpunkten</a:t>
            </a:r>
          </a:p>
          <a:p>
            <a:pPr marL="0" indent="0" defTabSz="914400">
              <a:lnSpc>
                <a:spcPct val="80000"/>
              </a:lnSpc>
              <a:tabLst>
                <a:tab pos="2514600" algn="l"/>
              </a:tabLst>
            </a:pPr>
            <a:r>
              <a:rPr lang="de-DE" altLang="de-DE" sz="1900" dirty="0" smtClean="0"/>
              <a:t> Beteiligung an konzeptionellen Überlegungen</a:t>
            </a:r>
          </a:p>
          <a:p>
            <a:pPr marL="0" indent="0" defTabSz="914400">
              <a:lnSpc>
                <a:spcPct val="80000"/>
              </a:lnSpc>
              <a:tabLst>
                <a:tab pos="2514600" algn="l"/>
              </a:tabLst>
            </a:pPr>
            <a:r>
              <a:rPr lang="de-DE" altLang="de-DE" sz="1900" dirty="0" smtClean="0"/>
              <a:t> Erstellung der Bachelorarbeit (Kurse F-K)</a:t>
            </a:r>
          </a:p>
          <a:p>
            <a:pPr marL="0" indent="0" defTabSz="914400">
              <a:lnSpc>
                <a:spcPct val="80000"/>
              </a:lnSpc>
              <a:buFontTx/>
              <a:buNone/>
              <a:tabLst>
                <a:tab pos="2514600" algn="l"/>
              </a:tabLst>
            </a:pPr>
            <a:r>
              <a:rPr lang="de-DE" altLang="de-DE" sz="1900" dirty="0" smtClean="0"/>
              <a:t>                                           </a:t>
            </a:r>
          </a:p>
          <a:p>
            <a:pPr marL="0" indent="0" defTabSz="914400">
              <a:lnSpc>
                <a:spcPct val="80000"/>
              </a:lnSpc>
              <a:buFontTx/>
              <a:buNone/>
              <a:tabLst>
                <a:tab pos="2514600" algn="l"/>
              </a:tabLst>
            </a:pPr>
            <a:r>
              <a:rPr lang="de-DE" altLang="de-DE" sz="1900" b="1" dirty="0" smtClean="0"/>
              <a:t>Aufgaben der Anleitung, z.B.: </a:t>
            </a:r>
          </a:p>
          <a:p>
            <a:pPr marL="0" indent="0" defTabSz="914400">
              <a:lnSpc>
                <a:spcPct val="80000"/>
              </a:lnSpc>
              <a:tabLst>
                <a:tab pos="2514600" algn="l"/>
              </a:tabLst>
            </a:pPr>
            <a:r>
              <a:rPr lang="de-DE" altLang="de-DE" sz="1900" dirty="0" smtClean="0"/>
              <a:t> Einbezug/Reflexion in konzeptionelle Überlegungen und Planung</a:t>
            </a:r>
          </a:p>
          <a:p>
            <a:pPr marL="0" indent="0" defTabSz="914400">
              <a:lnSpc>
                <a:spcPct val="80000"/>
              </a:lnSpc>
              <a:tabLst>
                <a:tab pos="2514600" algn="l"/>
              </a:tabLst>
            </a:pPr>
            <a:r>
              <a:rPr lang="de-DE" altLang="de-DE" sz="1900" dirty="0" smtClean="0"/>
              <a:t> Abschließende Reflexion </a:t>
            </a:r>
            <a:r>
              <a:rPr lang="de-DE" altLang="de-DE" sz="1900" dirty="0"/>
              <a:t>der beruflichen Entwicklung der </a:t>
            </a:r>
            <a:r>
              <a:rPr lang="de-DE" altLang="de-DE" sz="1900" dirty="0" smtClean="0"/>
              <a:t>Studierenden</a:t>
            </a:r>
            <a:endParaRPr lang="de-DE" altLang="de-DE" sz="1900" dirty="0"/>
          </a:p>
          <a:p>
            <a:pPr marL="0" indent="0" defTabSz="914400">
              <a:lnSpc>
                <a:spcPct val="80000"/>
              </a:lnSpc>
              <a:tabLst>
                <a:tab pos="2514600" algn="l"/>
              </a:tabLst>
            </a:pPr>
            <a:r>
              <a:rPr lang="de-DE" altLang="de-DE" sz="1900" dirty="0" smtClean="0"/>
              <a:t> Begleitung/Reflexion der Bachelorarbeit </a:t>
            </a:r>
          </a:p>
          <a:p>
            <a:pPr marL="0" indent="0" defTabSz="914400">
              <a:lnSpc>
                <a:spcPct val="80000"/>
              </a:lnSpc>
              <a:buNone/>
              <a:tabLst>
                <a:tab pos="2514600" algn="l"/>
              </a:tabLst>
            </a:pPr>
            <a:r>
              <a:rPr lang="de-DE" altLang="de-DE" sz="1900" dirty="0" smtClean="0"/>
              <a:t> </a:t>
            </a:r>
          </a:p>
          <a:p>
            <a:pPr marL="0" indent="0" defTabSz="914400">
              <a:lnSpc>
                <a:spcPct val="80000"/>
              </a:lnSpc>
              <a:tabLst>
                <a:tab pos="2514600" algn="l"/>
              </a:tabLst>
            </a:pPr>
            <a:endParaRPr lang="de-DE" altLang="de-DE" sz="1900" b="1" dirty="0" smtClean="0"/>
          </a:p>
          <a:p>
            <a:pPr marL="0" indent="0" defTabSz="914400">
              <a:lnSpc>
                <a:spcPct val="80000"/>
              </a:lnSpc>
              <a:buFontTx/>
              <a:buNone/>
              <a:tabLst>
                <a:tab pos="2514600" algn="l"/>
              </a:tabLst>
            </a:pPr>
            <a:endParaRPr lang="de-DE" altLang="de-DE" sz="1900" dirty="0" smtClean="0"/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488950" y="981075"/>
            <a:ext cx="85359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3" tIns="45706" rIns="91413" bIns="45706" anchor="b"/>
          <a:lstStyle>
            <a:lvl1pPr eaLnBrk="0" hangingPunct="0">
              <a:buChar char="•"/>
              <a:defRPr sz="3200">
                <a:solidFill>
                  <a:srgbClr val="5C697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dirty="0" smtClean="0">
                <a:solidFill>
                  <a:srgbClr val="E2001A"/>
                </a:solidFill>
              </a:rPr>
              <a:t>Beispiel </a:t>
            </a:r>
            <a:r>
              <a:rPr lang="de-DE" altLang="de-DE" sz="2400" dirty="0">
                <a:solidFill>
                  <a:srgbClr val="E2001A"/>
                </a:solidFill>
              </a:rPr>
              <a:t>Praxiscurriculum: 6. Praxisphase</a:t>
            </a:r>
          </a:p>
        </p:txBody>
      </p:sp>
    </p:spTree>
    <p:extLst>
      <p:ext uri="{BB962C8B-B14F-4D97-AF65-F5344CB8AC3E}">
        <p14:creationId xmlns:p14="http://schemas.microsoft.com/office/powerpoint/2010/main" val="2872519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liennummernplatzhalter 4"/>
          <p:cNvSpPr txBox="1">
            <a:spLocks noGrp="1"/>
          </p:cNvSpPr>
          <p:nvPr/>
        </p:nvSpPr>
        <p:spPr bwMode="auto">
          <a:xfrm>
            <a:off x="8458200" y="6297613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3" tIns="45706" rIns="91413" bIns="45706"/>
          <a:lstStyle>
            <a:lvl1pPr>
              <a:defRPr sz="1300">
                <a:solidFill>
                  <a:srgbClr val="5C697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indent="-228600">
              <a:defRPr sz="13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600200">
              <a:defRPr sz="13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2057400">
              <a:defRPr sz="13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514600" eaLnBrk="0" hangingPunct="0">
              <a:defRPr sz="13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971800" eaLnBrk="0" hangingPunct="0">
              <a:defRPr sz="13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429000" eaLnBrk="0" hangingPunct="0">
              <a:defRPr sz="13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886200" eaLnBrk="0" hangingPunct="0">
              <a:defRPr sz="13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 algn="r" eaLnBrk="0" hangingPunct="0">
              <a:spcBef>
                <a:spcPct val="0"/>
              </a:spcBef>
            </a:pPr>
            <a:r>
              <a:rPr lang="de-DE" sz="1200"/>
              <a:t>Seite </a:t>
            </a:r>
            <a:fld id="{1028D622-676E-C844-9577-52E4CF819B1B}" type="slidenum">
              <a:rPr lang="de-DE" sz="1200"/>
              <a:pPr algn="r" eaLnBrk="0" hangingPunct="0">
                <a:spcBef>
                  <a:spcPct val="0"/>
                </a:spcBef>
              </a:pPr>
              <a:t>3</a:t>
            </a:fld>
            <a:endParaRPr lang="de-DE" sz="1200"/>
          </a:p>
        </p:txBody>
      </p:sp>
      <p:sp>
        <p:nvSpPr>
          <p:cNvPr id="9219" name="Rectangle 4"/>
          <p:cNvSpPr>
            <a:spLocks noChangeArrowheads="1"/>
          </p:cNvSpPr>
          <p:nvPr/>
        </p:nvSpPr>
        <p:spPr bwMode="auto">
          <a:xfrm>
            <a:off x="849313" y="3327400"/>
            <a:ext cx="873283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pPr algn="r">
              <a:spcBef>
                <a:spcPct val="0"/>
              </a:spcBef>
            </a:pPr>
            <a:r>
              <a:rPr lang="de-DE" sz="2900" dirty="0">
                <a:solidFill>
                  <a:srgbClr val="C00000"/>
                </a:solidFill>
                <a:cs typeface="Arial" charset="0"/>
              </a:rPr>
              <a:t>Teil I </a:t>
            </a:r>
          </a:p>
          <a:p>
            <a:pPr algn="r">
              <a:spcBef>
                <a:spcPct val="0"/>
              </a:spcBef>
            </a:pPr>
            <a:endParaRPr lang="de-DE" sz="2900" dirty="0">
              <a:solidFill>
                <a:srgbClr val="5C6971"/>
              </a:solidFill>
              <a:cs typeface="Arial" charset="0"/>
            </a:endParaRPr>
          </a:p>
          <a:p>
            <a:pPr algn="r">
              <a:spcBef>
                <a:spcPct val="0"/>
              </a:spcBef>
            </a:pPr>
            <a:endParaRPr lang="de-DE" sz="2900" dirty="0">
              <a:solidFill>
                <a:srgbClr val="5C6971"/>
              </a:solidFill>
              <a:cs typeface="Arial" charset="0"/>
            </a:endParaRPr>
          </a:p>
          <a:p>
            <a:pPr algn="r">
              <a:spcBef>
                <a:spcPct val="0"/>
              </a:spcBef>
            </a:pPr>
            <a:r>
              <a:rPr lang="de-DE" sz="2900" dirty="0" smtClean="0">
                <a:solidFill>
                  <a:srgbClr val="5C6971"/>
                </a:solidFill>
                <a:cs typeface="Arial" charset="0"/>
              </a:rPr>
              <a:t>Kurze Informationen </a:t>
            </a:r>
            <a:r>
              <a:rPr lang="de-DE" sz="2900" dirty="0">
                <a:solidFill>
                  <a:srgbClr val="5C6971"/>
                </a:solidFill>
                <a:cs typeface="Arial" charset="0"/>
              </a:rPr>
              <a:t>zum Studium an der Dualen Hochschule Baden-Württemberg Stuttgart</a:t>
            </a:r>
            <a:br>
              <a:rPr lang="de-DE" sz="2900" dirty="0">
                <a:solidFill>
                  <a:srgbClr val="5C6971"/>
                </a:solidFill>
                <a:cs typeface="Arial" charset="0"/>
              </a:rPr>
            </a:br>
            <a:endParaRPr lang="de-DE" dirty="0">
              <a:solidFill>
                <a:srgbClr val="5C6971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9450388" y="1793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</a:pPr>
            <a:endParaRPr lang="de-DE" sz="2400">
              <a:latin typeface="Lucida Grande" charset="0"/>
              <a:cs typeface="Arial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xfrm>
            <a:off x="449460" y="908720"/>
            <a:ext cx="8535988" cy="838200"/>
          </a:xfrm>
        </p:spPr>
        <p:txBody>
          <a:bodyPr/>
          <a:lstStyle/>
          <a:p>
            <a:pPr defTabSz="914400" eaLnBrk="1" hangingPunct="1"/>
            <a:r>
              <a:rPr lang="en-GB" dirty="0">
                <a:latin typeface="Arial" charset="0"/>
                <a:ea typeface="ＭＳ Ｐゴシック" charset="0"/>
                <a:cs typeface="Arial" charset="0"/>
              </a:rPr>
              <a:t>STANDORTE DER DHBW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730250" y="6350000"/>
            <a:ext cx="4870450" cy="998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300">
                <a:solidFill>
                  <a:srgbClr val="5C697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indent="-228600">
              <a:defRPr sz="13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600200">
              <a:defRPr sz="13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2057400">
              <a:defRPr sz="13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514600" eaLnBrk="0" hangingPunct="0">
              <a:defRPr sz="13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971800" eaLnBrk="0" hangingPunct="0">
              <a:defRPr sz="13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429000" eaLnBrk="0" hangingPunct="0">
              <a:defRPr sz="13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886200" eaLnBrk="0" hangingPunct="0">
              <a:defRPr sz="13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de-DE" sz="1600" b="1" dirty="0">
                <a:solidFill>
                  <a:srgbClr val="E2001A"/>
                </a:solidFill>
                <a:sym typeface="Wingdings" charset="0"/>
              </a:rPr>
              <a:t> </a:t>
            </a:r>
            <a:r>
              <a:rPr lang="de-DE" sz="1600" b="1" dirty="0">
                <a:solidFill>
                  <a:srgbClr val="E2001A"/>
                </a:solidFill>
              </a:rPr>
              <a:t>INSGESAMT ÜBER </a:t>
            </a:r>
            <a:r>
              <a:rPr lang="de-DE" sz="1600" b="1" dirty="0" smtClean="0">
                <a:solidFill>
                  <a:srgbClr val="E2001A"/>
                </a:solidFill>
              </a:rPr>
              <a:t>33.000 </a:t>
            </a:r>
            <a:r>
              <a:rPr lang="de-DE" sz="1600" b="1" dirty="0">
                <a:solidFill>
                  <a:srgbClr val="E2001A"/>
                </a:solidFill>
              </a:rPr>
              <a:t>STUDIERENDE</a:t>
            </a:r>
            <a:br>
              <a:rPr lang="de-DE" sz="1600" b="1" dirty="0">
                <a:solidFill>
                  <a:srgbClr val="E2001A"/>
                </a:solidFill>
              </a:rPr>
            </a:br>
            <a:r>
              <a:rPr lang="de-DE" sz="1600" b="1" dirty="0">
                <a:solidFill>
                  <a:srgbClr val="E2001A"/>
                </a:solidFill>
              </a:rPr>
              <a:t/>
            </a:r>
            <a:br>
              <a:rPr lang="de-DE" sz="1600" b="1" dirty="0">
                <a:solidFill>
                  <a:srgbClr val="E2001A"/>
                </a:solidFill>
              </a:rPr>
            </a:br>
            <a:endParaRPr lang="de-DE" sz="1600" b="1" dirty="0">
              <a:solidFill>
                <a:srgbClr val="E2001A"/>
              </a:solidFill>
            </a:endParaRPr>
          </a:p>
          <a:p>
            <a:pPr eaLnBrk="0" hangingPunct="0">
              <a:spcBef>
                <a:spcPct val="0"/>
              </a:spcBef>
            </a:pP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0247" name="Foliennummernplatzhalter 4"/>
          <p:cNvSpPr txBox="1">
            <a:spLocks noGrp="1"/>
          </p:cNvSpPr>
          <p:nvPr/>
        </p:nvSpPr>
        <p:spPr bwMode="auto">
          <a:xfrm>
            <a:off x="8458200" y="6297613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3" tIns="45706" rIns="91413" bIns="45706"/>
          <a:lstStyle>
            <a:lvl1pPr>
              <a:defRPr sz="1300">
                <a:solidFill>
                  <a:srgbClr val="5C697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indent="-228600">
              <a:defRPr sz="13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600200">
              <a:defRPr sz="13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2057400">
              <a:defRPr sz="13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514600" eaLnBrk="0" hangingPunct="0">
              <a:defRPr sz="13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971800" eaLnBrk="0" hangingPunct="0">
              <a:defRPr sz="13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429000" eaLnBrk="0" hangingPunct="0">
              <a:defRPr sz="13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886200" eaLnBrk="0" hangingPunct="0">
              <a:defRPr sz="13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 algn="r" eaLnBrk="0" hangingPunct="0">
              <a:spcBef>
                <a:spcPct val="0"/>
              </a:spcBef>
            </a:pPr>
            <a:r>
              <a:rPr lang="de-DE" sz="1200"/>
              <a:t>Seite </a:t>
            </a:r>
            <a:fld id="{9E0332F0-A495-7049-B8A7-36DD2B7FCEF8}" type="slidenum">
              <a:rPr lang="de-DE" sz="1200"/>
              <a:pPr algn="r" eaLnBrk="0" hangingPunct="0">
                <a:spcBef>
                  <a:spcPct val="0"/>
                </a:spcBef>
              </a:pPr>
              <a:t>4</a:t>
            </a:fld>
            <a:endParaRPr lang="de-DE" sz="1200"/>
          </a:p>
        </p:txBody>
      </p:sp>
      <p:pic>
        <p:nvPicPr>
          <p:cNvPr id="46082" name="Picture 2" descr="https://www.dhbw.de/typo3temp/pics/S_5337431bca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2680" y="692696"/>
            <a:ext cx="6860218" cy="5801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hteck 2"/>
          <p:cNvSpPr/>
          <p:nvPr/>
        </p:nvSpPr>
        <p:spPr>
          <a:xfrm>
            <a:off x="2072680" y="5289333"/>
            <a:ext cx="1800200" cy="648072"/>
          </a:xfrm>
          <a:prstGeom prst="rect">
            <a:avLst/>
          </a:prstGeom>
          <a:noFill/>
          <a:ln w="3810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/>
          <p:cNvSpPr txBox="1"/>
          <p:nvPr/>
        </p:nvSpPr>
        <p:spPr>
          <a:xfrm>
            <a:off x="1280592" y="5435932"/>
            <a:ext cx="838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C00000"/>
                </a:solidFill>
              </a:rPr>
              <a:t>Neu !</a:t>
            </a:r>
            <a:endParaRPr lang="de-DE" dirty="0">
              <a:solidFill>
                <a:srgbClr val="C00000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6393160" y="2276872"/>
            <a:ext cx="828092" cy="504056"/>
          </a:xfrm>
          <a:prstGeom prst="rect">
            <a:avLst/>
          </a:prstGeom>
          <a:noFill/>
          <a:ln w="3810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Abgerundetes Rechteck 1"/>
          <p:cNvSpPr/>
          <p:nvPr/>
        </p:nvSpPr>
        <p:spPr>
          <a:xfrm>
            <a:off x="6321152" y="2996952"/>
            <a:ext cx="792088" cy="432048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Abgerundetes Rechteck 10"/>
          <p:cNvSpPr/>
          <p:nvPr/>
        </p:nvSpPr>
        <p:spPr>
          <a:xfrm>
            <a:off x="7617296" y="3212976"/>
            <a:ext cx="792088" cy="432048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Abgerundetes Rechteck 11"/>
          <p:cNvSpPr/>
          <p:nvPr/>
        </p:nvSpPr>
        <p:spPr>
          <a:xfrm>
            <a:off x="4808612" y="4581128"/>
            <a:ext cx="1512540" cy="432048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" name="Gerade Verbindung mit Pfeil 5"/>
          <p:cNvCxnSpPr/>
          <p:nvPr/>
        </p:nvCxnSpPr>
        <p:spPr>
          <a:xfrm flipH="1" flipV="1">
            <a:off x="8013340" y="3691198"/>
            <a:ext cx="828092" cy="60189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/>
          <p:cNvCxnSpPr/>
          <p:nvPr/>
        </p:nvCxnSpPr>
        <p:spPr>
          <a:xfrm flipH="1" flipV="1">
            <a:off x="6771202" y="3501008"/>
            <a:ext cx="1926214" cy="93610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 flipH="1">
            <a:off x="6321152" y="4581128"/>
            <a:ext cx="2376264" cy="21602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feld 25"/>
          <p:cNvSpPr txBox="1"/>
          <p:nvPr/>
        </p:nvSpPr>
        <p:spPr>
          <a:xfrm>
            <a:off x="8841432" y="4293096"/>
            <a:ext cx="934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Sozial-wesen</a:t>
            </a:r>
            <a:endParaRPr lang="de-DE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>
                <a:latin typeface="Arial" charset="0"/>
                <a:ea typeface="ＭＳ Ｐゴシック" charset="0"/>
              </a:rPr>
              <a:t/>
            </a:r>
            <a:br>
              <a:rPr lang="de-DE">
                <a:latin typeface="Arial" charset="0"/>
                <a:ea typeface="ＭＳ Ｐゴシック" charset="0"/>
              </a:rPr>
            </a:br>
            <a:endParaRPr lang="de-DE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endParaRPr lang="de-DE" sz="2800">
              <a:latin typeface="Arial" charset="0"/>
              <a:ea typeface="ＭＳ Ｐゴシック" charset="0"/>
            </a:endParaRPr>
          </a:p>
        </p:txBody>
      </p:sp>
      <p:sp>
        <p:nvSpPr>
          <p:cNvPr id="6147" name="Rectangle 7"/>
          <p:cNvSpPr>
            <a:spLocks noGrp="1" noChangeArrowheads="1"/>
          </p:cNvSpPr>
          <p:nvPr>
            <p:ph type="title"/>
          </p:nvPr>
        </p:nvSpPr>
        <p:spPr>
          <a:xfrm>
            <a:off x="416496" y="862608"/>
            <a:ext cx="9217025" cy="838200"/>
          </a:xfrm>
        </p:spPr>
        <p:txBody>
          <a:bodyPr/>
          <a:lstStyle/>
          <a:p>
            <a:r>
              <a:rPr lang="de-DE" dirty="0">
                <a:latin typeface="Arial" charset="0"/>
                <a:ea typeface="ＭＳ Ｐゴシック" charset="0"/>
              </a:rPr>
              <a:t>STUDIENRICHTUNGEN AN DER FAKULTÄT </a:t>
            </a:r>
            <a:r>
              <a:rPr lang="de-DE" dirty="0" smtClean="0">
                <a:latin typeface="Arial" charset="0"/>
                <a:ea typeface="ＭＳ Ｐゴシック" charset="0"/>
              </a:rPr>
              <a:t>SOZIALWESEN IN STUTTGART</a:t>
            </a:r>
            <a:endParaRPr lang="de-DE" dirty="0">
              <a:latin typeface="Arial" charset="0"/>
              <a:ea typeface="ＭＳ Ｐゴシック" charset="0"/>
            </a:endParaRPr>
          </a:p>
        </p:txBody>
      </p:sp>
      <p:sp>
        <p:nvSpPr>
          <p:cNvPr id="14340" name="Text Box 8"/>
          <p:cNvSpPr txBox="1">
            <a:spLocks noChangeArrowheads="1"/>
          </p:cNvSpPr>
          <p:nvPr/>
        </p:nvSpPr>
        <p:spPr bwMode="auto">
          <a:xfrm>
            <a:off x="415924" y="2446338"/>
            <a:ext cx="4681091" cy="3647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rgbClr val="5C697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912813">
              <a:spcBef>
                <a:spcPct val="50000"/>
              </a:spcBef>
              <a:buFont typeface="Wingdings" charset="0"/>
              <a:buChar char="ü"/>
            </a:pPr>
            <a:r>
              <a:rPr lang="de-DE" sz="2200" dirty="0">
                <a:solidFill>
                  <a:schemeClr val="tx1"/>
                </a:solidFill>
              </a:rPr>
              <a:t>Heimerziehung/</a:t>
            </a:r>
            <a:r>
              <a:rPr lang="de-DE" sz="2200" dirty="0" smtClean="0">
                <a:solidFill>
                  <a:schemeClr val="tx1"/>
                </a:solidFill>
              </a:rPr>
              <a:t>Erziehungshilfen I </a:t>
            </a:r>
          </a:p>
          <a:p>
            <a:pPr defTabSz="912813">
              <a:spcBef>
                <a:spcPct val="50000"/>
              </a:spcBef>
              <a:buFont typeface="Wingdings" charset="0"/>
              <a:buChar char="ü"/>
            </a:pPr>
            <a:r>
              <a:rPr lang="de-DE" sz="2200" dirty="0" smtClean="0">
                <a:solidFill>
                  <a:schemeClr val="tx1"/>
                </a:solidFill>
              </a:rPr>
              <a:t>Heimerziehung/Erziehungshilfen II </a:t>
            </a:r>
          </a:p>
          <a:p>
            <a:pPr defTabSz="912813">
              <a:spcBef>
                <a:spcPct val="50000"/>
              </a:spcBef>
              <a:buFont typeface="Wingdings" charset="0"/>
              <a:buChar char="ü"/>
            </a:pPr>
            <a:r>
              <a:rPr lang="de-DE" sz="2200" dirty="0" smtClean="0">
                <a:solidFill>
                  <a:schemeClr val="tx1"/>
                </a:solidFill>
              </a:rPr>
              <a:t>Soziale </a:t>
            </a:r>
            <a:r>
              <a:rPr lang="de-DE" sz="2200" dirty="0">
                <a:solidFill>
                  <a:schemeClr val="tx1"/>
                </a:solidFill>
              </a:rPr>
              <a:t>Arbeit in Pflege und </a:t>
            </a:r>
            <a:br>
              <a:rPr lang="de-DE" sz="2200" dirty="0">
                <a:solidFill>
                  <a:schemeClr val="tx1"/>
                </a:solidFill>
              </a:rPr>
            </a:br>
            <a:r>
              <a:rPr lang="de-DE" sz="2200" dirty="0">
                <a:solidFill>
                  <a:schemeClr val="tx1"/>
                </a:solidFill>
              </a:rPr>
              <a:t>   Rehabilitation</a:t>
            </a:r>
          </a:p>
          <a:p>
            <a:pPr defTabSz="912813">
              <a:spcBef>
                <a:spcPct val="50000"/>
              </a:spcBef>
              <a:buFont typeface="Wingdings" charset="0"/>
              <a:buChar char="ü"/>
            </a:pPr>
            <a:r>
              <a:rPr lang="de-DE" sz="2200" dirty="0">
                <a:solidFill>
                  <a:schemeClr val="tx1"/>
                </a:solidFill>
              </a:rPr>
              <a:t>Soziale Dienste in der Jugend-, </a:t>
            </a:r>
            <a:br>
              <a:rPr lang="de-DE" sz="2200" dirty="0">
                <a:solidFill>
                  <a:schemeClr val="tx1"/>
                </a:solidFill>
              </a:rPr>
            </a:br>
            <a:r>
              <a:rPr lang="de-DE" sz="2200" dirty="0">
                <a:solidFill>
                  <a:schemeClr val="tx1"/>
                </a:solidFill>
              </a:rPr>
              <a:t>   Familien- und Sozialhilfe</a:t>
            </a:r>
          </a:p>
          <a:p>
            <a:pPr defTabSz="912813">
              <a:spcBef>
                <a:spcPct val="50000"/>
              </a:spcBef>
              <a:buFont typeface="Wingdings" charset="0"/>
              <a:buChar char="ü"/>
            </a:pPr>
            <a:r>
              <a:rPr lang="de-DE" sz="2200" dirty="0">
                <a:solidFill>
                  <a:schemeClr val="tx1"/>
                </a:solidFill>
              </a:rPr>
              <a:t>Soziale Dienste in der Justiz</a:t>
            </a:r>
          </a:p>
          <a:p>
            <a:pPr defTabSz="912813">
              <a:spcBef>
                <a:spcPct val="50000"/>
              </a:spcBef>
            </a:pPr>
            <a:endParaRPr lang="de-DE" sz="2200" dirty="0">
              <a:solidFill>
                <a:schemeClr val="tx1"/>
              </a:solidFill>
            </a:endParaRPr>
          </a:p>
        </p:txBody>
      </p:sp>
      <p:sp>
        <p:nvSpPr>
          <p:cNvPr id="14341" name="Text Box 9"/>
          <p:cNvSpPr txBox="1">
            <a:spLocks noChangeArrowheads="1"/>
          </p:cNvSpPr>
          <p:nvPr/>
        </p:nvSpPr>
        <p:spPr bwMode="auto">
          <a:xfrm>
            <a:off x="5673080" y="2420938"/>
            <a:ext cx="4032895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rgbClr val="5C697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912813">
              <a:spcBef>
                <a:spcPct val="50000"/>
              </a:spcBef>
              <a:buFont typeface="Wingdings" charset="0"/>
              <a:buChar char="ü"/>
            </a:pPr>
            <a:r>
              <a:rPr lang="de-DE" sz="2200" dirty="0">
                <a:solidFill>
                  <a:schemeClr val="tx1"/>
                </a:solidFill>
              </a:rPr>
              <a:t>Soziale Arbeit im </a:t>
            </a:r>
            <a:br>
              <a:rPr lang="de-DE" sz="2200" dirty="0">
                <a:solidFill>
                  <a:schemeClr val="tx1"/>
                </a:solidFill>
              </a:rPr>
            </a:br>
            <a:r>
              <a:rPr lang="de-DE" sz="2200" dirty="0">
                <a:solidFill>
                  <a:schemeClr val="tx1"/>
                </a:solidFill>
              </a:rPr>
              <a:t>   Gesundheitswesen</a:t>
            </a:r>
          </a:p>
          <a:p>
            <a:pPr defTabSz="912813">
              <a:spcBef>
                <a:spcPct val="50000"/>
              </a:spcBef>
              <a:buFont typeface="Wingdings" charset="0"/>
              <a:buChar char="ü"/>
            </a:pPr>
            <a:r>
              <a:rPr lang="de-DE" sz="2200" dirty="0">
                <a:solidFill>
                  <a:schemeClr val="tx1"/>
                </a:solidFill>
              </a:rPr>
              <a:t>Kinder- und </a:t>
            </a:r>
            <a:r>
              <a:rPr lang="de-DE" sz="2200" dirty="0" smtClean="0">
                <a:solidFill>
                  <a:schemeClr val="tx1"/>
                </a:solidFill>
              </a:rPr>
              <a:t>Jugendarbeit I</a:t>
            </a:r>
          </a:p>
          <a:p>
            <a:pPr defTabSz="912813">
              <a:spcBef>
                <a:spcPct val="50000"/>
              </a:spcBef>
              <a:buFont typeface="Wingdings" charset="0"/>
              <a:buChar char="ü"/>
            </a:pPr>
            <a:r>
              <a:rPr lang="de-DE" sz="2200" dirty="0" smtClean="0">
                <a:solidFill>
                  <a:schemeClr val="tx1"/>
                </a:solidFill>
              </a:rPr>
              <a:t>Kinder- und Jugendarbeit II</a:t>
            </a:r>
            <a:endParaRPr lang="de-DE" sz="2200" dirty="0">
              <a:solidFill>
                <a:schemeClr val="tx1"/>
              </a:solidFill>
            </a:endParaRPr>
          </a:p>
          <a:p>
            <a:pPr defTabSz="912813">
              <a:spcBef>
                <a:spcPct val="50000"/>
              </a:spcBef>
              <a:buFont typeface="Wingdings" charset="0"/>
              <a:buChar char="ü"/>
            </a:pPr>
            <a:r>
              <a:rPr lang="de-DE" sz="2200" dirty="0">
                <a:solidFill>
                  <a:schemeClr val="tx1"/>
                </a:solidFill>
              </a:rPr>
              <a:t>Soziale Arbeit in der </a:t>
            </a:r>
            <a:br>
              <a:rPr lang="de-DE" sz="2200" dirty="0">
                <a:solidFill>
                  <a:schemeClr val="tx1"/>
                </a:solidFill>
              </a:rPr>
            </a:br>
            <a:r>
              <a:rPr lang="de-DE" sz="2200" dirty="0">
                <a:solidFill>
                  <a:schemeClr val="tx1"/>
                </a:solidFill>
              </a:rPr>
              <a:t>   Elementarpädagogik</a:t>
            </a:r>
          </a:p>
          <a:p>
            <a:pPr defTabSz="912813">
              <a:spcBef>
                <a:spcPct val="50000"/>
              </a:spcBef>
              <a:buFont typeface="Wingdings" charset="0"/>
              <a:buChar char="ü"/>
            </a:pPr>
            <a:r>
              <a:rPr lang="de-DE" sz="2200" dirty="0">
                <a:solidFill>
                  <a:schemeClr val="tx1"/>
                </a:solidFill>
              </a:rPr>
              <a:t>Arbeit, Integration und </a:t>
            </a:r>
            <a:br>
              <a:rPr lang="de-DE" sz="2200" dirty="0">
                <a:solidFill>
                  <a:schemeClr val="tx1"/>
                </a:solidFill>
              </a:rPr>
            </a:br>
            <a:r>
              <a:rPr lang="de-DE" sz="2200" dirty="0">
                <a:solidFill>
                  <a:schemeClr val="tx1"/>
                </a:solidFill>
              </a:rPr>
              <a:t>   Soziale Sicherung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liennummernplatzhalter 4"/>
          <p:cNvSpPr txBox="1">
            <a:spLocks noGrp="1"/>
          </p:cNvSpPr>
          <p:nvPr/>
        </p:nvSpPr>
        <p:spPr bwMode="auto">
          <a:xfrm>
            <a:off x="8458200" y="6297613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3" tIns="45706" rIns="91413" bIns="45706"/>
          <a:lstStyle>
            <a:lvl1pPr>
              <a:defRPr sz="3200">
                <a:solidFill>
                  <a:srgbClr val="5C697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defTabSz="912813" eaLnBrk="0" hangingPunct="0">
              <a:spcBef>
                <a:spcPct val="0"/>
              </a:spcBef>
            </a:pPr>
            <a:r>
              <a:rPr lang="de-DE" sz="1200"/>
              <a:t>Seite </a:t>
            </a:r>
            <a:fld id="{993CCB7F-52D9-384E-A90B-23B5D67922C2}" type="slidenum">
              <a:rPr lang="de-DE" sz="1200"/>
              <a:pPr algn="r" defTabSz="912813" eaLnBrk="0" hangingPunct="0">
                <a:spcBef>
                  <a:spcPct val="0"/>
                </a:spcBef>
              </a:pPr>
              <a:t>6</a:t>
            </a:fld>
            <a:endParaRPr lang="de-DE" sz="120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6496" y="836712"/>
            <a:ext cx="8535988" cy="838200"/>
          </a:xfrm>
        </p:spPr>
        <p:txBody>
          <a:bodyPr/>
          <a:lstStyle/>
          <a:p>
            <a:pPr eaLnBrk="1" hangingPunct="1"/>
            <a:r>
              <a:rPr lang="de-DE" dirty="0">
                <a:latin typeface="Arial" charset="0"/>
                <a:ea typeface="ＭＳ Ｐゴシック" charset="0"/>
              </a:rPr>
              <a:t>GRUNDSÄTZLICHES ZUM DUALEN STUDIUM AN DER </a:t>
            </a:r>
            <a:br>
              <a:rPr lang="de-DE" dirty="0">
                <a:latin typeface="Arial" charset="0"/>
                <a:ea typeface="ＭＳ Ｐゴシック" charset="0"/>
              </a:rPr>
            </a:br>
            <a:r>
              <a:rPr lang="de-DE" dirty="0" smtClean="0">
                <a:latin typeface="Arial" charset="0"/>
                <a:ea typeface="ＭＳ Ｐゴシック" charset="0"/>
              </a:rPr>
              <a:t>FAKULTÄT SOZIALWESEN DER DHBW STUTTGART</a:t>
            </a:r>
            <a:endParaRPr lang="de-DE" dirty="0">
              <a:latin typeface="Arial" charset="0"/>
              <a:ea typeface="ＭＳ Ｐゴシック" charset="0"/>
            </a:endParaRPr>
          </a:p>
        </p:txBody>
      </p:sp>
      <p:sp>
        <p:nvSpPr>
          <p:cNvPr id="129029" name="Text Box 5"/>
          <p:cNvSpPr txBox="1">
            <a:spLocks noChangeArrowheads="1"/>
          </p:cNvSpPr>
          <p:nvPr/>
        </p:nvSpPr>
        <p:spPr bwMode="auto">
          <a:xfrm>
            <a:off x="296863" y="2132856"/>
            <a:ext cx="948055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449263" algn="l"/>
              </a:tabLst>
              <a:defRPr sz="3200">
                <a:solidFill>
                  <a:srgbClr val="5C697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914400" indent="-457200">
              <a:tabLst>
                <a:tab pos="449263" algn="l"/>
              </a:tabLs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indent="-228600">
              <a:tabLst>
                <a:tab pos="449263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>
              <a:tabLst>
                <a:tab pos="449263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>
              <a:tabLst>
                <a:tab pos="449263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eaLnBrk="0" hangingPunct="0">
              <a:tabLst>
                <a:tab pos="449263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eaLnBrk="0" hangingPunct="0">
              <a:tabLst>
                <a:tab pos="449263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eaLnBrk="0" hangingPunct="0">
              <a:tabLst>
                <a:tab pos="449263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eaLnBrk="0" hangingPunct="0">
              <a:tabLst>
                <a:tab pos="449263" algn="l"/>
              </a:tabLs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1" eaLnBrk="0" hangingPunct="0">
              <a:spcBef>
                <a:spcPct val="30000"/>
              </a:spcBef>
              <a:spcAft>
                <a:spcPct val="30000"/>
              </a:spcAft>
              <a:buFontTx/>
              <a:buBlip>
                <a:blip r:embed="rId2"/>
              </a:buBlip>
            </a:pPr>
            <a:r>
              <a:rPr lang="de-DE" sz="2000" dirty="0">
                <a:sym typeface="Wingdings 3" charset="0"/>
              </a:rPr>
              <a:t>Anstellung </a:t>
            </a:r>
            <a:r>
              <a:rPr lang="de-DE" sz="2000" dirty="0" smtClean="0">
                <a:sym typeface="Wingdings 3" charset="0"/>
              </a:rPr>
              <a:t>und </a:t>
            </a:r>
            <a:r>
              <a:rPr lang="de-DE" sz="2000" dirty="0"/>
              <a:t>Ausbildungsvergütung während des gesamten Studiums </a:t>
            </a:r>
            <a:br>
              <a:rPr lang="de-DE" sz="2000" dirty="0"/>
            </a:br>
            <a:r>
              <a:rPr lang="de-DE" sz="2000" dirty="0"/>
              <a:t>=&gt; </a:t>
            </a:r>
            <a:r>
              <a:rPr lang="de-DE" sz="2000" dirty="0" smtClean="0">
                <a:solidFill>
                  <a:srgbClr val="C00000"/>
                </a:solidFill>
              </a:rPr>
              <a:t>Mindestsätze!!!!</a:t>
            </a:r>
            <a:r>
              <a:rPr lang="de-DE" sz="2000" dirty="0" smtClean="0"/>
              <a:t> (</a:t>
            </a:r>
            <a:r>
              <a:rPr lang="de-DE" sz="1600" dirty="0">
                <a:solidFill>
                  <a:srgbClr val="C00000"/>
                </a:solidFill>
              </a:rPr>
              <a:t>nur in Ausnahmefällen 70%!!</a:t>
            </a:r>
            <a:r>
              <a:rPr lang="de-DE" sz="2000" dirty="0"/>
              <a:t>) </a:t>
            </a:r>
            <a:r>
              <a:rPr lang="de-DE" sz="2000" dirty="0" smtClean="0"/>
              <a:t/>
            </a:r>
            <a:br>
              <a:rPr lang="de-DE" sz="2000" dirty="0" smtClean="0"/>
            </a:br>
            <a:r>
              <a:rPr lang="de-DE" sz="2000" dirty="0" smtClean="0"/>
              <a:t>=&gt; </a:t>
            </a:r>
            <a:r>
              <a:rPr lang="de-DE" sz="2000" dirty="0">
                <a:solidFill>
                  <a:srgbClr val="C00000"/>
                </a:solidFill>
              </a:rPr>
              <a:t>Praxisanleitung</a:t>
            </a:r>
            <a:r>
              <a:rPr lang="de-DE" sz="2000" dirty="0"/>
              <a:t> während </a:t>
            </a:r>
            <a:r>
              <a:rPr lang="de-DE" sz="2000" dirty="0" smtClean="0"/>
              <a:t>der Praxis </a:t>
            </a:r>
            <a:r>
              <a:rPr lang="de-DE" sz="2000" u="sng" dirty="0">
                <a:solidFill>
                  <a:srgbClr val="C00000"/>
                </a:solidFill>
              </a:rPr>
              <a:t>muss</a:t>
            </a:r>
            <a:r>
              <a:rPr lang="de-DE" sz="2000" dirty="0"/>
              <a:t> gewährleistet sein!</a:t>
            </a:r>
          </a:p>
          <a:p>
            <a:pPr lvl="1" eaLnBrk="0" hangingPunct="0">
              <a:spcBef>
                <a:spcPct val="30000"/>
              </a:spcBef>
              <a:spcAft>
                <a:spcPct val="30000"/>
              </a:spcAft>
              <a:buFontTx/>
              <a:buBlip>
                <a:blip r:embed="rId2"/>
              </a:buBlip>
            </a:pPr>
            <a:r>
              <a:rPr lang="de-DE" sz="2000" dirty="0" smtClean="0"/>
              <a:t>Blockstudium: </a:t>
            </a:r>
            <a:r>
              <a:rPr lang="de-DE" sz="2000" dirty="0"/>
              <a:t>ein Semester = 3 Monate Theorie und 3 Monate Praxis </a:t>
            </a:r>
            <a:br>
              <a:rPr lang="de-DE" sz="2000" dirty="0"/>
            </a:br>
            <a:r>
              <a:rPr lang="de-DE" sz="2000" dirty="0"/>
              <a:t>=&gt; </a:t>
            </a:r>
            <a:r>
              <a:rPr lang="de-DE" sz="2000" dirty="0">
                <a:solidFill>
                  <a:srgbClr val="C00000"/>
                </a:solidFill>
              </a:rPr>
              <a:t>Keine Semesterferien</a:t>
            </a:r>
            <a:r>
              <a:rPr lang="de-DE" sz="2000" dirty="0"/>
              <a:t>; Jahresurlaub ist in </a:t>
            </a:r>
            <a:r>
              <a:rPr lang="de-DE" sz="2000" dirty="0">
                <a:solidFill>
                  <a:srgbClr val="C00000"/>
                </a:solidFill>
              </a:rPr>
              <a:t>Praxisphasen</a:t>
            </a:r>
            <a:r>
              <a:rPr lang="de-DE" sz="2000" dirty="0"/>
              <a:t> zu nehmen</a:t>
            </a:r>
            <a:br>
              <a:rPr lang="de-DE" sz="2000" dirty="0"/>
            </a:br>
            <a:r>
              <a:rPr lang="de-DE" sz="2000" dirty="0"/>
              <a:t>=&gt; </a:t>
            </a:r>
            <a:r>
              <a:rPr lang="de-DE" sz="2000" dirty="0">
                <a:solidFill>
                  <a:srgbClr val="C00000"/>
                </a:solidFill>
              </a:rPr>
              <a:t>Fremdpraktikum</a:t>
            </a:r>
            <a:r>
              <a:rPr lang="de-DE" sz="2000" dirty="0"/>
              <a:t> </a:t>
            </a:r>
            <a:r>
              <a:rPr lang="de-DE" sz="2000" dirty="0" smtClean="0"/>
              <a:t>(i.d.R. in </a:t>
            </a:r>
            <a:r>
              <a:rPr lang="de-DE" sz="2000" dirty="0"/>
              <a:t>der Praxisphase des 3. </a:t>
            </a:r>
            <a:r>
              <a:rPr lang="de-DE" sz="2000" dirty="0" smtClean="0"/>
              <a:t>Semesters)</a:t>
            </a:r>
            <a:endParaRPr lang="de-DE" sz="2000" dirty="0"/>
          </a:p>
          <a:p>
            <a:pPr lvl="1" eaLnBrk="0" hangingPunct="0">
              <a:spcBef>
                <a:spcPct val="30000"/>
              </a:spcBef>
              <a:spcAft>
                <a:spcPct val="30000"/>
              </a:spcAft>
              <a:buFontTx/>
              <a:buBlip>
                <a:blip r:embed="rId2"/>
              </a:buBlip>
            </a:pPr>
            <a:r>
              <a:rPr lang="de-DE" sz="2000" dirty="0"/>
              <a:t>Abschluss: </a:t>
            </a:r>
            <a:r>
              <a:rPr lang="de-DE" sz="2000" dirty="0">
                <a:solidFill>
                  <a:srgbClr val="C00000"/>
                </a:solidFill>
              </a:rPr>
              <a:t>Bachelor </a:t>
            </a:r>
            <a:r>
              <a:rPr lang="de-DE" sz="2000" dirty="0" err="1">
                <a:solidFill>
                  <a:srgbClr val="C00000"/>
                </a:solidFill>
              </a:rPr>
              <a:t>of</a:t>
            </a:r>
            <a:r>
              <a:rPr lang="de-DE" sz="2000" dirty="0">
                <a:solidFill>
                  <a:srgbClr val="C00000"/>
                </a:solidFill>
              </a:rPr>
              <a:t> </a:t>
            </a:r>
            <a:r>
              <a:rPr lang="de-DE" sz="2000" dirty="0" err="1">
                <a:solidFill>
                  <a:srgbClr val="C00000"/>
                </a:solidFill>
              </a:rPr>
              <a:t>Arts</a:t>
            </a:r>
            <a:r>
              <a:rPr lang="de-DE" sz="2000" dirty="0">
                <a:solidFill>
                  <a:srgbClr val="C00000"/>
                </a:solidFill>
              </a:rPr>
              <a:t> </a:t>
            </a:r>
            <a:r>
              <a:rPr lang="de-DE" sz="2000" dirty="0"/>
              <a:t>(BA) in Sozialer Arbeit </a:t>
            </a:r>
            <a:r>
              <a:rPr lang="de-DE" sz="2000" dirty="0" smtClean="0"/>
              <a:t>(210 ECTS-Punkte) </a:t>
            </a:r>
            <a:r>
              <a:rPr lang="de-DE" sz="2000" dirty="0"/>
              <a:t>und </a:t>
            </a:r>
            <a:r>
              <a:rPr lang="de-DE" sz="2000" dirty="0">
                <a:solidFill>
                  <a:srgbClr val="C00000"/>
                </a:solidFill>
              </a:rPr>
              <a:t>staatliche Anerkennung </a:t>
            </a:r>
            <a:r>
              <a:rPr lang="de-DE" sz="2000" dirty="0"/>
              <a:t>als </a:t>
            </a:r>
            <a:r>
              <a:rPr lang="de-DE" sz="2000" dirty="0" err="1"/>
              <a:t>SozialpädagogIn</a:t>
            </a:r>
            <a:r>
              <a:rPr lang="de-DE" sz="2000" dirty="0"/>
              <a:t>/</a:t>
            </a:r>
            <a:r>
              <a:rPr lang="de-DE" sz="2000" dirty="0" err="1"/>
              <a:t>SozialarbeiterIn</a:t>
            </a:r>
            <a:r>
              <a:rPr lang="de-DE" sz="2000" dirty="0"/>
              <a:t> </a:t>
            </a:r>
          </a:p>
          <a:p>
            <a:pPr lvl="1" eaLnBrk="0" hangingPunct="0">
              <a:spcBef>
                <a:spcPct val="30000"/>
              </a:spcBef>
              <a:spcAft>
                <a:spcPct val="30000"/>
              </a:spcAft>
              <a:buFontTx/>
              <a:buBlip>
                <a:blip r:embed="rId2"/>
              </a:buBlip>
            </a:pPr>
            <a:endParaRPr lang="de-DE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9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9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9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9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liennummernplatzhalter 4"/>
          <p:cNvSpPr txBox="1">
            <a:spLocks noGrp="1"/>
          </p:cNvSpPr>
          <p:nvPr/>
        </p:nvSpPr>
        <p:spPr bwMode="auto">
          <a:xfrm>
            <a:off x="8458200" y="6297613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3" tIns="45706" rIns="91413" bIns="45706"/>
          <a:lstStyle>
            <a:lvl1pPr>
              <a:defRPr sz="3200">
                <a:solidFill>
                  <a:srgbClr val="5C697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>
              <a:spcBef>
                <a:spcPct val="0"/>
              </a:spcBef>
            </a:pPr>
            <a:r>
              <a:rPr lang="de-DE" sz="1200"/>
              <a:t>Seite </a:t>
            </a:r>
            <a:fld id="{2F03BFA3-3B40-B94A-9749-6ABD7554FC6B}" type="slidenum">
              <a:rPr lang="de-DE" sz="1200"/>
              <a:pPr algn="r" eaLnBrk="0" hangingPunct="0">
                <a:spcBef>
                  <a:spcPct val="0"/>
                </a:spcBef>
              </a:pPr>
              <a:t>7</a:t>
            </a:fld>
            <a:endParaRPr lang="de-DE" sz="120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849313" y="3327400"/>
            <a:ext cx="873283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pPr algn="r">
              <a:spcBef>
                <a:spcPct val="0"/>
              </a:spcBef>
            </a:pPr>
            <a:r>
              <a:rPr lang="de-DE" sz="2900" dirty="0">
                <a:solidFill>
                  <a:srgbClr val="C00000"/>
                </a:solidFill>
                <a:cs typeface="Arial" charset="0"/>
              </a:rPr>
              <a:t>Teil II </a:t>
            </a:r>
          </a:p>
          <a:p>
            <a:pPr algn="r">
              <a:spcBef>
                <a:spcPct val="0"/>
              </a:spcBef>
            </a:pPr>
            <a:endParaRPr lang="de-DE" sz="2900" dirty="0">
              <a:solidFill>
                <a:srgbClr val="5C6971"/>
              </a:solidFill>
              <a:cs typeface="Arial" charset="0"/>
            </a:endParaRPr>
          </a:p>
          <a:p>
            <a:pPr algn="r">
              <a:spcBef>
                <a:spcPct val="0"/>
              </a:spcBef>
            </a:pPr>
            <a:endParaRPr lang="de-DE" sz="2900" dirty="0">
              <a:solidFill>
                <a:srgbClr val="5C6971"/>
              </a:solidFill>
              <a:cs typeface="Arial" charset="0"/>
            </a:endParaRPr>
          </a:p>
          <a:p>
            <a:pPr algn="r">
              <a:spcBef>
                <a:spcPct val="0"/>
              </a:spcBef>
            </a:pPr>
            <a:r>
              <a:rPr lang="de-DE" sz="2900" dirty="0">
                <a:solidFill>
                  <a:srgbClr val="5C6971"/>
                </a:solidFill>
                <a:cs typeface="Arial" charset="0"/>
              </a:rPr>
              <a:t>Verzahnung von Theorie und Praxis </a:t>
            </a:r>
            <a:r>
              <a:rPr lang="de-DE" sz="2900" dirty="0" smtClean="0">
                <a:solidFill>
                  <a:srgbClr val="5C6971"/>
                </a:solidFill>
                <a:cs typeface="Arial" charset="0"/>
              </a:rPr>
              <a:t>und die Rolle der </a:t>
            </a:r>
            <a:r>
              <a:rPr lang="de-DE" sz="2900" dirty="0" err="1" smtClean="0">
                <a:solidFill>
                  <a:srgbClr val="5C6971"/>
                </a:solidFill>
                <a:cs typeface="Arial" charset="0"/>
              </a:rPr>
              <a:t>Studiengangsleitung</a:t>
            </a:r>
            <a:r>
              <a:rPr lang="de-DE" sz="2900" dirty="0" smtClean="0">
                <a:solidFill>
                  <a:srgbClr val="5C6971"/>
                </a:solidFill>
                <a:cs typeface="Arial" charset="0"/>
              </a:rPr>
              <a:t> im </a:t>
            </a:r>
            <a:r>
              <a:rPr lang="de-DE" sz="2900" dirty="0">
                <a:solidFill>
                  <a:srgbClr val="5C6971"/>
                </a:solidFill>
                <a:cs typeface="Arial" charset="0"/>
              </a:rPr>
              <a:t>Dualen </a:t>
            </a:r>
            <a:r>
              <a:rPr lang="de-DE" sz="2900" dirty="0" smtClean="0">
                <a:solidFill>
                  <a:srgbClr val="5C6971"/>
                </a:solidFill>
                <a:cs typeface="Arial" charset="0"/>
              </a:rPr>
              <a:t>Studium</a:t>
            </a:r>
            <a:r>
              <a:rPr lang="de-DE" sz="2900" dirty="0">
                <a:solidFill>
                  <a:srgbClr val="5C6971"/>
                </a:solidFill>
                <a:cs typeface="Arial" charset="0"/>
              </a:rPr>
              <a:t/>
            </a:r>
            <a:br>
              <a:rPr lang="de-DE" sz="2900" dirty="0">
                <a:solidFill>
                  <a:srgbClr val="5C6971"/>
                </a:solidFill>
                <a:cs typeface="Arial" charset="0"/>
              </a:rPr>
            </a:br>
            <a:endParaRPr lang="de-DE" dirty="0">
              <a:solidFill>
                <a:srgbClr val="5C6971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449460" y="908720"/>
            <a:ext cx="853598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413" tIns="45706" rIns="91413" bIns="45706"/>
          <a:lstStyle/>
          <a:p>
            <a:pPr>
              <a:spcBef>
                <a:spcPct val="0"/>
              </a:spcBef>
            </a:pPr>
            <a:r>
              <a:rPr lang="en-GB" sz="2200" dirty="0">
                <a:solidFill>
                  <a:srgbClr val="E2001A"/>
                </a:solidFill>
              </a:rPr>
              <a:t>DER ABLAUF EINES STUDIUMS AN DER DHBW</a:t>
            </a:r>
            <a:br>
              <a:rPr lang="en-GB" sz="2200" dirty="0">
                <a:solidFill>
                  <a:srgbClr val="E2001A"/>
                </a:solidFill>
              </a:rPr>
            </a:br>
            <a:endParaRPr lang="en-GB" sz="2200" dirty="0">
              <a:solidFill>
                <a:srgbClr val="E2001A"/>
              </a:solidFill>
            </a:endParaRPr>
          </a:p>
        </p:txBody>
      </p:sp>
      <p:sp>
        <p:nvSpPr>
          <p:cNvPr id="17411" name="Foliennummernplatzhalter 4"/>
          <p:cNvSpPr txBox="1">
            <a:spLocks noGrp="1"/>
          </p:cNvSpPr>
          <p:nvPr/>
        </p:nvSpPr>
        <p:spPr bwMode="auto">
          <a:xfrm>
            <a:off x="8458200" y="6297613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3" tIns="45706" rIns="91413" bIns="45706"/>
          <a:lstStyle>
            <a:lvl1pPr>
              <a:defRPr sz="3200">
                <a:solidFill>
                  <a:srgbClr val="5C697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>
              <a:spcBef>
                <a:spcPct val="0"/>
              </a:spcBef>
            </a:pPr>
            <a:r>
              <a:rPr lang="de-DE" sz="1200"/>
              <a:t>Seite </a:t>
            </a:r>
            <a:fld id="{617C1B42-04A2-8A4F-A87F-7CEAF3845264}" type="slidenum">
              <a:rPr lang="de-DE" sz="1200"/>
              <a:pPr algn="r" eaLnBrk="0" hangingPunct="0">
                <a:spcBef>
                  <a:spcPct val="0"/>
                </a:spcBef>
              </a:pPr>
              <a:t>8</a:t>
            </a:fld>
            <a:endParaRPr lang="de-DE" sz="1200"/>
          </a:p>
        </p:txBody>
      </p:sp>
      <p:sp>
        <p:nvSpPr>
          <p:cNvPr id="17412" name="Foliennummernplatzhalter 4"/>
          <p:cNvSpPr txBox="1">
            <a:spLocks noGrp="1"/>
          </p:cNvSpPr>
          <p:nvPr/>
        </p:nvSpPr>
        <p:spPr bwMode="auto">
          <a:xfrm>
            <a:off x="8458200" y="6297613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3" tIns="45706" rIns="91413" bIns="45706"/>
          <a:lstStyle>
            <a:lvl1pPr>
              <a:defRPr sz="3200">
                <a:solidFill>
                  <a:srgbClr val="5C697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defTabSz="912813" eaLnBrk="0" hangingPunct="0">
              <a:spcBef>
                <a:spcPct val="0"/>
              </a:spcBef>
            </a:pPr>
            <a:r>
              <a:rPr lang="de-DE" sz="1200"/>
              <a:t>Seite </a:t>
            </a:r>
            <a:fld id="{61A88D95-A5BE-264B-9CF7-D4B362B17EA2}" type="slidenum">
              <a:rPr lang="de-DE" sz="1200"/>
              <a:pPr algn="r" defTabSz="912813" eaLnBrk="0" hangingPunct="0">
                <a:spcBef>
                  <a:spcPct val="0"/>
                </a:spcBef>
              </a:pPr>
              <a:t>8</a:t>
            </a:fld>
            <a:endParaRPr lang="de-DE" sz="1200"/>
          </a:p>
        </p:txBody>
      </p:sp>
      <p:sp>
        <p:nvSpPr>
          <p:cNvPr id="17413" name="Text Box 7"/>
          <p:cNvSpPr txBox="1">
            <a:spLocks noChangeArrowheads="1"/>
          </p:cNvSpPr>
          <p:nvPr/>
        </p:nvSpPr>
        <p:spPr bwMode="auto">
          <a:xfrm>
            <a:off x="273050" y="2781300"/>
            <a:ext cx="3024188" cy="433388"/>
          </a:xfrm>
          <a:prstGeom prst="rect">
            <a:avLst/>
          </a:prstGeom>
          <a:solidFill>
            <a:srgbClr val="CCFFFF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rgbClr val="5C697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342900" indent="-342900" algn="ctr" defTabSz="912813">
              <a:spcBef>
                <a:spcPct val="50000"/>
              </a:spcBef>
            </a:pPr>
            <a:r>
              <a:rPr lang="de-DE" sz="2000" b="1">
                <a:solidFill>
                  <a:schemeClr val="tx1"/>
                </a:solidFill>
              </a:rPr>
              <a:t>1. Studienjahr</a:t>
            </a:r>
          </a:p>
        </p:txBody>
      </p:sp>
      <p:sp>
        <p:nvSpPr>
          <p:cNvPr id="17414" name="Text Box 8"/>
          <p:cNvSpPr txBox="1">
            <a:spLocks noChangeArrowheads="1"/>
          </p:cNvSpPr>
          <p:nvPr/>
        </p:nvSpPr>
        <p:spPr bwMode="auto">
          <a:xfrm>
            <a:off x="3440113" y="2781300"/>
            <a:ext cx="3025775" cy="431800"/>
          </a:xfrm>
          <a:prstGeom prst="rect">
            <a:avLst/>
          </a:prstGeom>
          <a:solidFill>
            <a:srgbClr val="99CCFF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rgbClr val="5C697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342900" indent="-342900" algn="ctr" defTabSz="912813">
              <a:spcBef>
                <a:spcPct val="50000"/>
              </a:spcBef>
            </a:pPr>
            <a:r>
              <a:rPr lang="de-DE" sz="2000" b="1">
                <a:solidFill>
                  <a:schemeClr val="tx1"/>
                </a:solidFill>
              </a:rPr>
              <a:t>2. Studienjahr</a:t>
            </a:r>
          </a:p>
        </p:txBody>
      </p:sp>
      <p:sp>
        <p:nvSpPr>
          <p:cNvPr id="17415" name="Text Box 9"/>
          <p:cNvSpPr txBox="1">
            <a:spLocks noChangeArrowheads="1"/>
          </p:cNvSpPr>
          <p:nvPr/>
        </p:nvSpPr>
        <p:spPr bwMode="auto">
          <a:xfrm>
            <a:off x="6608763" y="2781300"/>
            <a:ext cx="3024187" cy="433388"/>
          </a:xfrm>
          <a:prstGeom prst="rect">
            <a:avLst/>
          </a:prstGeom>
          <a:solidFill>
            <a:srgbClr val="3366FF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rgbClr val="5C697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342900" indent="-342900" algn="ctr" defTabSz="912813">
              <a:spcBef>
                <a:spcPct val="50000"/>
              </a:spcBef>
            </a:pPr>
            <a:r>
              <a:rPr lang="de-DE" sz="2000" b="1">
                <a:solidFill>
                  <a:schemeClr val="tx1"/>
                </a:solidFill>
              </a:rPr>
              <a:t>3. Studienjahr</a:t>
            </a:r>
          </a:p>
        </p:txBody>
      </p:sp>
      <p:sp>
        <p:nvSpPr>
          <p:cNvPr id="17416" name="Text Box 10"/>
          <p:cNvSpPr txBox="1">
            <a:spLocks noChangeArrowheads="1"/>
          </p:cNvSpPr>
          <p:nvPr/>
        </p:nvSpPr>
        <p:spPr bwMode="auto">
          <a:xfrm>
            <a:off x="415925" y="3573463"/>
            <a:ext cx="1441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rgbClr val="5C697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912813">
              <a:spcBef>
                <a:spcPct val="50000"/>
              </a:spcBef>
            </a:pPr>
            <a:endParaRPr lang="de-DE" sz="1800">
              <a:solidFill>
                <a:schemeClr val="tx1"/>
              </a:solidFill>
            </a:endParaRPr>
          </a:p>
        </p:txBody>
      </p:sp>
      <p:grpSp>
        <p:nvGrpSpPr>
          <p:cNvPr id="17417" name="Group 11"/>
          <p:cNvGrpSpPr>
            <a:grpSpLocks/>
          </p:cNvGrpSpPr>
          <p:nvPr/>
        </p:nvGrpSpPr>
        <p:grpSpPr bwMode="auto">
          <a:xfrm>
            <a:off x="273050" y="3429000"/>
            <a:ext cx="3025775" cy="1152525"/>
            <a:chOff x="262" y="2160"/>
            <a:chExt cx="1906" cy="726"/>
          </a:xfrm>
        </p:grpSpPr>
        <p:grpSp>
          <p:nvGrpSpPr>
            <p:cNvPr id="17507" name="Group 12"/>
            <p:cNvGrpSpPr>
              <a:grpSpLocks/>
            </p:cNvGrpSpPr>
            <p:nvPr/>
          </p:nvGrpSpPr>
          <p:grpSpPr bwMode="auto">
            <a:xfrm>
              <a:off x="262" y="2160"/>
              <a:ext cx="953" cy="726"/>
              <a:chOff x="262" y="2160"/>
              <a:chExt cx="953" cy="726"/>
            </a:xfrm>
          </p:grpSpPr>
          <p:sp>
            <p:nvSpPr>
              <p:cNvPr id="17516" name="Rectangle 13"/>
              <p:cNvSpPr>
                <a:spLocks noChangeArrowheads="1"/>
              </p:cNvSpPr>
              <p:nvPr/>
            </p:nvSpPr>
            <p:spPr bwMode="auto">
              <a:xfrm>
                <a:off x="262" y="2160"/>
                <a:ext cx="953" cy="726"/>
              </a:xfrm>
              <a:prstGeom prst="rect">
                <a:avLst/>
              </a:prstGeom>
              <a:solidFill>
                <a:srgbClr val="CCFFFF"/>
              </a:solidFill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grpSp>
            <p:nvGrpSpPr>
              <p:cNvPr id="17517" name="Group 14"/>
              <p:cNvGrpSpPr>
                <a:grpSpLocks/>
              </p:cNvGrpSpPr>
              <p:nvPr/>
            </p:nvGrpSpPr>
            <p:grpSpPr bwMode="auto">
              <a:xfrm>
                <a:off x="308" y="2205"/>
                <a:ext cx="363" cy="590"/>
                <a:chOff x="308" y="2205"/>
                <a:chExt cx="363" cy="590"/>
              </a:xfrm>
            </p:grpSpPr>
            <p:sp>
              <p:nvSpPr>
                <p:cNvPr id="17521" name="AutoShape 15"/>
                <p:cNvSpPr>
                  <a:spLocks noChangeArrowheads="1"/>
                </p:cNvSpPr>
                <p:nvPr/>
              </p:nvSpPr>
              <p:spPr bwMode="auto">
                <a:xfrm>
                  <a:off x="308" y="2205"/>
                  <a:ext cx="363" cy="590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00FFFF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17522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53" y="2341"/>
                  <a:ext cx="226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3200">
                      <a:solidFill>
                        <a:srgbClr val="5C697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8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defTabSz="912813">
                    <a:spcBef>
                      <a:spcPct val="50000"/>
                    </a:spcBef>
                  </a:pPr>
                  <a:r>
                    <a:rPr lang="de-DE" sz="2400" b="1">
                      <a:solidFill>
                        <a:schemeClr val="tx1"/>
                      </a:solidFill>
                    </a:rPr>
                    <a:t>T</a:t>
                  </a:r>
                </a:p>
              </p:txBody>
            </p:sp>
          </p:grpSp>
          <p:grpSp>
            <p:nvGrpSpPr>
              <p:cNvPr id="17518" name="Group 17"/>
              <p:cNvGrpSpPr>
                <a:grpSpLocks/>
              </p:cNvGrpSpPr>
              <p:nvPr/>
            </p:nvGrpSpPr>
            <p:grpSpPr bwMode="auto">
              <a:xfrm>
                <a:off x="761" y="2205"/>
                <a:ext cx="363" cy="590"/>
                <a:chOff x="761" y="2205"/>
                <a:chExt cx="363" cy="590"/>
              </a:xfrm>
            </p:grpSpPr>
            <p:sp>
              <p:nvSpPr>
                <p:cNvPr id="17519" name="AutoShape 18"/>
                <p:cNvSpPr>
                  <a:spLocks noChangeArrowheads="1"/>
                </p:cNvSpPr>
                <p:nvPr/>
              </p:nvSpPr>
              <p:spPr bwMode="auto">
                <a:xfrm>
                  <a:off x="761" y="2205"/>
                  <a:ext cx="363" cy="590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00FF00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17520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807" y="2341"/>
                  <a:ext cx="272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3200">
                      <a:solidFill>
                        <a:srgbClr val="5C697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8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defTabSz="912813">
                    <a:spcBef>
                      <a:spcPct val="50000"/>
                    </a:spcBef>
                  </a:pPr>
                  <a:r>
                    <a:rPr lang="de-DE" sz="2400" b="1">
                      <a:solidFill>
                        <a:schemeClr val="tx1"/>
                      </a:solidFill>
                    </a:rPr>
                    <a:t>P</a:t>
                  </a:r>
                </a:p>
              </p:txBody>
            </p:sp>
          </p:grpSp>
        </p:grpSp>
        <p:grpSp>
          <p:nvGrpSpPr>
            <p:cNvPr id="17508" name="Group 20"/>
            <p:cNvGrpSpPr>
              <a:grpSpLocks/>
            </p:cNvGrpSpPr>
            <p:nvPr/>
          </p:nvGrpSpPr>
          <p:grpSpPr bwMode="auto">
            <a:xfrm>
              <a:off x="1215" y="2160"/>
              <a:ext cx="953" cy="726"/>
              <a:chOff x="262" y="2160"/>
              <a:chExt cx="953" cy="726"/>
            </a:xfrm>
          </p:grpSpPr>
          <p:sp>
            <p:nvSpPr>
              <p:cNvPr id="17509" name="Rectangle 21"/>
              <p:cNvSpPr>
                <a:spLocks noChangeArrowheads="1"/>
              </p:cNvSpPr>
              <p:nvPr/>
            </p:nvSpPr>
            <p:spPr bwMode="auto">
              <a:xfrm>
                <a:off x="262" y="2160"/>
                <a:ext cx="953" cy="726"/>
              </a:xfrm>
              <a:prstGeom prst="rect">
                <a:avLst/>
              </a:prstGeom>
              <a:solidFill>
                <a:srgbClr val="CCFFFF"/>
              </a:solidFill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grpSp>
            <p:nvGrpSpPr>
              <p:cNvPr id="17510" name="Group 22"/>
              <p:cNvGrpSpPr>
                <a:grpSpLocks/>
              </p:cNvGrpSpPr>
              <p:nvPr/>
            </p:nvGrpSpPr>
            <p:grpSpPr bwMode="auto">
              <a:xfrm>
                <a:off x="308" y="2205"/>
                <a:ext cx="363" cy="590"/>
                <a:chOff x="308" y="2205"/>
                <a:chExt cx="363" cy="590"/>
              </a:xfrm>
            </p:grpSpPr>
            <p:sp>
              <p:nvSpPr>
                <p:cNvPr id="17514" name="AutoShape 23"/>
                <p:cNvSpPr>
                  <a:spLocks noChangeArrowheads="1"/>
                </p:cNvSpPr>
                <p:nvPr/>
              </p:nvSpPr>
              <p:spPr bwMode="auto">
                <a:xfrm>
                  <a:off x="308" y="2205"/>
                  <a:ext cx="363" cy="590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00FFFF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17515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353" y="2341"/>
                  <a:ext cx="226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3200">
                      <a:solidFill>
                        <a:srgbClr val="5C697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8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defTabSz="912813">
                    <a:spcBef>
                      <a:spcPct val="50000"/>
                    </a:spcBef>
                  </a:pPr>
                  <a:r>
                    <a:rPr lang="de-DE" sz="2400" b="1">
                      <a:solidFill>
                        <a:schemeClr val="tx1"/>
                      </a:solidFill>
                    </a:rPr>
                    <a:t>T</a:t>
                  </a:r>
                </a:p>
              </p:txBody>
            </p:sp>
          </p:grpSp>
          <p:grpSp>
            <p:nvGrpSpPr>
              <p:cNvPr id="17511" name="Group 25"/>
              <p:cNvGrpSpPr>
                <a:grpSpLocks/>
              </p:cNvGrpSpPr>
              <p:nvPr/>
            </p:nvGrpSpPr>
            <p:grpSpPr bwMode="auto">
              <a:xfrm>
                <a:off x="761" y="2205"/>
                <a:ext cx="363" cy="590"/>
                <a:chOff x="761" y="2205"/>
                <a:chExt cx="363" cy="590"/>
              </a:xfrm>
            </p:grpSpPr>
            <p:sp>
              <p:nvSpPr>
                <p:cNvPr id="17512" name="AutoShape 26"/>
                <p:cNvSpPr>
                  <a:spLocks noChangeArrowheads="1"/>
                </p:cNvSpPr>
                <p:nvPr/>
              </p:nvSpPr>
              <p:spPr bwMode="auto">
                <a:xfrm>
                  <a:off x="761" y="2205"/>
                  <a:ext cx="363" cy="590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00FF00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17513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807" y="2341"/>
                  <a:ext cx="272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3200">
                      <a:solidFill>
                        <a:srgbClr val="5C697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8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defTabSz="912813">
                    <a:spcBef>
                      <a:spcPct val="50000"/>
                    </a:spcBef>
                  </a:pPr>
                  <a:r>
                    <a:rPr lang="de-DE" sz="2400" b="1">
                      <a:solidFill>
                        <a:schemeClr val="tx1"/>
                      </a:solidFill>
                    </a:rPr>
                    <a:t>P</a:t>
                  </a:r>
                </a:p>
              </p:txBody>
            </p:sp>
          </p:grpSp>
        </p:grpSp>
      </p:grpSp>
      <p:grpSp>
        <p:nvGrpSpPr>
          <p:cNvPr id="17418" name="Group 28"/>
          <p:cNvGrpSpPr>
            <a:grpSpLocks/>
          </p:cNvGrpSpPr>
          <p:nvPr/>
        </p:nvGrpSpPr>
        <p:grpSpPr bwMode="auto">
          <a:xfrm>
            <a:off x="3440113" y="3429000"/>
            <a:ext cx="3025775" cy="1152525"/>
            <a:chOff x="262" y="2160"/>
            <a:chExt cx="1906" cy="726"/>
          </a:xfrm>
        </p:grpSpPr>
        <p:grpSp>
          <p:nvGrpSpPr>
            <p:cNvPr id="17491" name="Group 29"/>
            <p:cNvGrpSpPr>
              <a:grpSpLocks/>
            </p:cNvGrpSpPr>
            <p:nvPr/>
          </p:nvGrpSpPr>
          <p:grpSpPr bwMode="auto">
            <a:xfrm>
              <a:off x="262" y="2160"/>
              <a:ext cx="953" cy="726"/>
              <a:chOff x="262" y="2160"/>
              <a:chExt cx="953" cy="726"/>
            </a:xfrm>
          </p:grpSpPr>
          <p:sp>
            <p:nvSpPr>
              <p:cNvPr id="17500" name="Rectangle 30"/>
              <p:cNvSpPr>
                <a:spLocks noChangeArrowheads="1"/>
              </p:cNvSpPr>
              <p:nvPr/>
            </p:nvSpPr>
            <p:spPr bwMode="auto">
              <a:xfrm>
                <a:off x="262" y="2160"/>
                <a:ext cx="953" cy="726"/>
              </a:xfrm>
              <a:prstGeom prst="rect">
                <a:avLst/>
              </a:prstGeom>
              <a:solidFill>
                <a:srgbClr val="99CCFF"/>
              </a:solidFill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grpSp>
            <p:nvGrpSpPr>
              <p:cNvPr id="17501" name="Group 31"/>
              <p:cNvGrpSpPr>
                <a:grpSpLocks/>
              </p:cNvGrpSpPr>
              <p:nvPr/>
            </p:nvGrpSpPr>
            <p:grpSpPr bwMode="auto">
              <a:xfrm>
                <a:off x="308" y="2205"/>
                <a:ext cx="363" cy="590"/>
                <a:chOff x="308" y="2205"/>
                <a:chExt cx="363" cy="590"/>
              </a:xfrm>
            </p:grpSpPr>
            <p:sp>
              <p:nvSpPr>
                <p:cNvPr id="17505" name="AutoShape 32"/>
                <p:cNvSpPr>
                  <a:spLocks noChangeArrowheads="1"/>
                </p:cNvSpPr>
                <p:nvPr/>
              </p:nvSpPr>
              <p:spPr bwMode="auto">
                <a:xfrm>
                  <a:off x="308" y="2205"/>
                  <a:ext cx="363" cy="590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00FFFF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17506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353" y="2341"/>
                  <a:ext cx="226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3200">
                      <a:solidFill>
                        <a:srgbClr val="5C697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8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defTabSz="912813">
                    <a:spcBef>
                      <a:spcPct val="50000"/>
                    </a:spcBef>
                  </a:pPr>
                  <a:r>
                    <a:rPr lang="de-DE" sz="2400" b="1">
                      <a:solidFill>
                        <a:schemeClr val="tx1"/>
                      </a:solidFill>
                    </a:rPr>
                    <a:t>T</a:t>
                  </a:r>
                </a:p>
              </p:txBody>
            </p:sp>
          </p:grpSp>
          <p:grpSp>
            <p:nvGrpSpPr>
              <p:cNvPr id="17502" name="Group 34"/>
              <p:cNvGrpSpPr>
                <a:grpSpLocks/>
              </p:cNvGrpSpPr>
              <p:nvPr/>
            </p:nvGrpSpPr>
            <p:grpSpPr bwMode="auto">
              <a:xfrm>
                <a:off x="761" y="2205"/>
                <a:ext cx="363" cy="590"/>
                <a:chOff x="761" y="2205"/>
                <a:chExt cx="363" cy="590"/>
              </a:xfrm>
            </p:grpSpPr>
            <p:sp>
              <p:nvSpPr>
                <p:cNvPr id="17503" name="AutoShape 35"/>
                <p:cNvSpPr>
                  <a:spLocks noChangeArrowheads="1"/>
                </p:cNvSpPr>
                <p:nvPr/>
              </p:nvSpPr>
              <p:spPr bwMode="auto">
                <a:xfrm>
                  <a:off x="761" y="2205"/>
                  <a:ext cx="363" cy="590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00FF00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17504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807" y="2341"/>
                  <a:ext cx="272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3200">
                      <a:solidFill>
                        <a:srgbClr val="5C697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8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defTabSz="912813">
                    <a:spcBef>
                      <a:spcPct val="50000"/>
                    </a:spcBef>
                  </a:pPr>
                  <a:r>
                    <a:rPr lang="de-DE" sz="2400" b="1">
                      <a:solidFill>
                        <a:schemeClr val="tx1"/>
                      </a:solidFill>
                    </a:rPr>
                    <a:t>P</a:t>
                  </a:r>
                </a:p>
              </p:txBody>
            </p:sp>
          </p:grpSp>
        </p:grpSp>
        <p:grpSp>
          <p:nvGrpSpPr>
            <p:cNvPr id="17492" name="Group 37"/>
            <p:cNvGrpSpPr>
              <a:grpSpLocks/>
            </p:cNvGrpSpPr>
            <p:nvPr/>
          </p:nvGrpSpPr>
          <p:grpSpPr bwMode="auto">
            <a:xfrm>
              <a:off x="1215" y="2160"/>
              <a:ext cx="953" cy="726"/>
              <a:chOff x="262" y="2160"/>
              <a:chExt cx="953" cy="726"/>
            </a:xfrm>
          </p:grpSpPr>
          <p:sp>
            <p:nvSpPr>
              <p:cNvPr id="17493" name="Rectangle 38"/>
              <p:cNvSpPr>
                <a:spLocks noChangeArrowheads="1"/>
              </p:cNvSpPr>
              <p:nvPr/>
            </p:nvSpPr>
            <p:spPr bwMode="auto">
              <a:xfrm>
                <a:off x="262" y="2160"/>
                <a:ext cx="953" cy="726"/>
              </a:xfrm>
              <a:prstGeom prst="rect">
                <a:avLst/>
              </a:prstGeom>
              <a:solidFill>
                <a:srgbClr val="99CCFF"/>
              </a:solidFill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grpSp>
            <p:nvGrpSpPr>
              <p:cNvPr id="17494" name="Group 39"/>
              <p:cNvGrpSpPr>
                <a:grpSpLocks/>
              </p:cNvGrpSpPr>
              <p:nvPr/>
            </p:nvGrpSpPr>
            <p:grpSpPr bwMode="auto">
              <a:xfrm>
                <a:off x="308" y="2205"/>
                <a:ext cx="363" cy="590"/>
                <a:chOff x="308" y="2205"/>
                <a:chExt cx="363" cy="590"/>
              </a:xfrm>
            </p:grpSpPr>
            <p:sp>
              <p:nvSpPr>
                <p:cNvPr id="17498" name="AutoShape 40"/>
                <p:cNvSpPr>
                  <a:spLocks noChangeArrowheads="1"/>
                </p:cNvSpPr>
                <p:nvPr/>
              </p:nvSpPr>
              <p:spPr bwMode="auto">
                <a:xfrm>
                  <a:off x="308" y="2205"/>
                  <a:ext cx="363" cy="590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00FFFF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17499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353" y="2341"/>
                  <a:ext cx="226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3200">
                      <a:solidFill>
                        <a:srgbClr val="5C697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8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defTabSz="912813">
                    <a:spcBef>
                      <a:spcPct val="50000"/>
                    </a:spcBef>
                  </a:pPr>
                  <a:r>
                    <a:rPr lang="de-DE" sz="2400" b="1">
                      <a:solidFill>
                        <a:schemeClr val="tx1"/>
                      </a:solidFill>
                    </a:rPr>
                    <a:t>T</a:t>
                  </a:r>
                </a:p>
              </p:txBody>
            </p:sp>
          </p:grpSp>
          <p:grpSp>
            <p:nvGrpSpPr>
              <p:cNvPr id="17495" name="Group 42"/>
              <p:cNvGrpSpPr>
                <a:grpSpLocks/>
              </p:cNvGrpSpPr>
              <p:nvPr/>
            </p:nvGrpSpPr>
            <p:grpSpPr bwMode="auto">
              <a:xfrm>
                <a:off x="761" y="2205"/>
                <a:ext cx="363" cy="590"/>
                <a:chOff x="761" y="2205"/>
                <a:chExt cx="363" cy="590"/>
              </a:xfrm>
            </p:grpSpPr>
            <p:sp>
              <p:nvSpPr>
                <p:cNvPr id="17496" name="AutoShape 43"/>
                <p:cNvSpPr>
                  <a:spLocks noChangeArrowheads="1"/>
                </p:cNvSpPr>
                <p:nvPr/>
              </p:nvSpPr>
              <p:spPr bwMode="auto">
                <a:xfrm>
                  <a:off x="761" y="2205"/>
                  <a:ext cx="363" cy="590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00FF00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17497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807" y="2341"/>
                  <a:ext cx="272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3200">
                      <a:solidFill>
                        <a:srgbClr val="5C697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8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defTabSz="912813">
                    <a:spcBef>
                      <a:spcPct val="50000"/>
                    </a:spcBef>
                  </a:pPr>
                  <a:r>
                    <a:rPr lang="de-DE" sz="2400" b="1">
                      <a:solidFill>
                        <a:schemeClr val="tx1"/>
                      </a:solidFill>
                    </a:rPr>
                    <a:t>P</a:t>
                  </a:r>
                </a:p>
              </p:txBody>
            </p:sp>
          </p:grpSp>
        </p:grpSp>
      </p:grpSp>
      <p:grpSp>
        <p:nvGrpSpPr>
          <p:cNvPr id="17419" name="Group 45"/>
          <p:cNvGrpSpPr>
            <a:grpSpLocks/>
          </p:cNvGrpSpPr>
          <p:nvPr/>
        </p:nvGrpSpPr>
        <p:grpSpPr bwMode="auto">
          <a:xfrm>
            <a:off x="6608763" y="3429000"/>
            <a:ext cx="3025775" cy="1152525"/>
            <a:chOff x="262" y="2160"/>
            <a:chExt cx="1906" cy="726"/>
          </a:xfrm>
        </p:grpSpPr>
        <p:grpSp>
          <p:nvGrpSpPr>
            <p:cNvPr id="17475" name="Group 46"/>
            <p:cNvGrpSpPr>
              <a:grpSpLocks/>
            </p:cNvGrpSpPr>
            <p:nvPr/>
          </p:nvGrpSpPr>
          <p:grpSpPr bwMode="auto">
            <a:xfrm>
              <a:off x="262" y="2160"/>
              <a:ext cx="953" cy="726"/>
              <a:chOff x="262" y="2160"/>
              <a:chExt cx="953" cy="726"/>
            </a:xfrm>
          </p:grpSpPr>
          <p:sp>
            <p:nvSpPr>
              <p:cNvPr id="17484" name="Rectangle 47"/>
              <p:cNvSpPr>
                <a:spLocks noChangeArrowheads="1"/>
              </p:cNvSpPr>
              <p:nvPr/>
            </p:nvSpPr>
            <p:spPr bwMode="auto">
              <a:xfrm>
                <a:off x="262" y="2160"/>
                <a:ext cx="953" cy="726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grpSp>
            <p:nvGrpSpPr>
              <p:cNvPr id="17485" name="Group 48"/>
              <p:cNvGrpSpPr>
                <a:grpSpLocks/>
              </p:cNvGrpSpPr>
              <p:nvPr/>
            </p:nvGrpSpPr>
            <p:grpSpPr bwMode="auto">
              <a:xfrm>
                <a:off x="308" y="2205"/>
                <a:ext cx="363" cy="590"/>
                <a:chOff x="308" y="2205"/>
                <a:chExt cx="363" cy="590"/>
              </a:xfrm>
            </p:grpSpPr>
            <p:sp>
              <p:nvSpPr>
                <p:cNvPr id="17489" name="AutoShape 49"/>
                <p:cNvSpPr>
                  <a:spLocks noChangeArrowheads="1"/>
                </p:cNvSpPr>
                <p:nvPr/>
              </p:nvSpPr>
              <p:spPr bwMode="auto">
                <a:xfrm>
                  <a:off x="308" y="2205"/>
                  <a:ext cx="363" cy="590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00FFFF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17490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353" y="2341"/>
                  <a:ext cx="226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3200">
                      <a:solidFill>
                        <a:srgbClr val="5C697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8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defTabSz="912813">
                    <a:spcBef>
                      <a:spcPct val="50000"/>
                    </a:spcBef>
                  </a:pPr>
                  <a:r>
                    <a:rPr lang="de-DE" sz="2400" b="1">
                      <a:solidFill>
                        <a:schemeClr val="tx1"/>
                      </a:solidFill>
                    </a:rPr>
                    <a:t>T</a:t>
                  </a:r>
                </a:p>
              </p:txBody>
            </p:sp>
          </p:grpSp>
          <p:grpSp>
            <p:nvGrpSpPr>
              <p:cNvPr id="17486" name="Group 51"/>
              <p:cNvGrpSpPr>
                <a:grpSpLocks/>
              </p:cNvGrpSpPr>
              <p:nvPr/>
            </p:nvGrpSpPr>
            <p:grpSpPr bwMode="auto">
              <a:xfrm>
                <a:off x="761" y="2205"/>
                <a:ext cx="363" cy="590"/>
                <a:chOff x="761" y="2205"/>
                <a:chExt cx="363" cy="590"/>
              </a:xfrm>
            </p:grpSpPr>
            <p:sp>
              <p:nvSpPr>
                <p:cNvPr id="17487" name="AutoShape 52"/>
                <p:cNvSpPr>
                  <a:spLocks noChangeArrowheads="1"/>
                </p:cNvSpPr>
                <p:nvPr/>
              </p:nvSpPr>
              <p:spPr bwMode="auto">
                <a:xfrm>
                  <a:off x="761" y="2205"/>
                  <a:ext cx="363" cy="590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00FF00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17488" name="Text Box 53"/>
                <p:cNvSpPr txBox="1">
                  <a:spLocks noChangeArrowheads="1"/>
                </p:cNvSpPr>
                <p:nvPr/>
              </p:nvSpPr>
              <p:spPr bwMode="auto">
                <a:xfrm>
                  <a:off x="807" y="2341"/>
                  <a:ext cx="272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3200">
                      <a:solidFill>
                        <a:srgbClr val="5C697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8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defTabSz="912813">
                    <a:spcBef>
                      <a:spcPct val="50000"/>
                    </a:spcBef>
                  </a:pPr>
                  <a:r>
                    <a:rPr lang="de-DE" sz="2400" b="1">
                      <a:solidFill>
                        <a:schemeClr val="tx1"/>
                      </a:solidFill>
                    </a:rPr>
                    <a:t>P</a:t>
                  </a:r>
                </a:p>
              </p:txBody>
            </p:sp>
          </p:grpSp>
        </p:grpSp>
        <p:grpSp>
          <p:nvGrpSpPr>
            <p:cNvPr id="17476" name="Group 54"/>
            <p:cNvGrpSpPr>
              <a:grpSpLocks/>
            </p:cNvGrpSpPr>
            <p:nvPr/>
          </p:nvGrpSpPr>
          <p:grpSpPr bwMode="auto">
            <a:xfrm>
              <a:off x="1215" y="2160"/>
              <a:ext cx="953" cy="726"/>
              <a:chOff x="262" y="2160"/>
              <a:chExt cx="953" cy="726"/>
            </a:xfrm>
          </p:grpSpPr>
          <p:sp>
            <p:nvSpPr>
              <p:cNvPr id="17477" name="Rectangle 55"/>
              <p:cNvSpPr>
                <a:spLocks noChangeArrowheads="1"/>
              </p:cNvSpPr>
              <p:nvPr/>
            </p:nvSpPr>
            <p:spPr bwMode="auto">
              <a:xfrm>
                <a:off x="262" y="2160"/>
                <a:ext cx="953" cy="726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grpSp>
            <p:nvGrpSpPr>
              <p:cNvPr id="17478" name="Group 56"/>
              <p:cNvGrpSpPr>
                <a:grpSpLocks/>
              </p:cNvGrpSpPr>
              <p:nvPr/>
            </p:nvGrpSpPr>
            <p:grpSpPr bwMode="auto">
              <a:xfrm>
                <a:off x="308" y="2205"/>
                <a:ext cx="363" cy="590"/>
                <a:chOff x="308" y="2205"/>
                <a:chExt cx="363" cy="590"/>
              </a:xfrm>
            </p:grpSpPr>
            <p:sp>
              <p:nvSpPr>
                <p:cNvPr id="17482" name="AutoShape 57"/>
                <p:cNvSpPr>
                  <a:spLocks noChangeArrowheads="1"/>
                </p:cNvSpPr>
                <p:nvPr/>
              </p:nvSpPr>
              <p:spPr bwMode="auto">
                <a:xfrm>
                  <a:off x="308" y="2205"/>
                  <a:ext cx="363" cy="590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00FFFF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17483" name="Text Box 58"/>
                <p:cNvSpPr txBox="1">
                  <a:spLocks noChangeArrowheads="1"/>
                </p:cNvSpPr>
                <p:nvPr/>
              </p:nvSpPr>
              <p:spPr bwMode="auto">
                <a:xfrm>
                  <a:off x="353" y="2341"/>
                  <a:ext cx="226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3200">
                      <a:solidFill>
                        <a:srgbClr val="5C697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8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defTabSz="912813">
                    <a:spcBef>
                      <a:spcPct val="50000"/>
                    </a:spcBef>
                  </a:pPr>
                  <a:r>
                    <a:rPr lang="de-DE" sz="2400" b="1">
                      <a:solidFill>
                        <a:schemeClr val="tx1"/>
                      </a:solidFill>
                    </a:rPr>
                    <a:t>T</a:t>
                  </a:r>
                </a:p>
              </p:txBody>
            </p:sp>
          </p:grpSp>
          <p:grpSp>
            <p:nvGrpSpPr>
              <p:cNvPr id="17479" name="Group 59"/>
              <p:cNvGrpSpPr>
                <a:grpSpLocks/>
              </p:cNvGrpSpPr>
              <p:nvPr/>
            </p:nvGrpSpPr>
            <p:grpSpPr bwMode="auto">
              <a:xfrm>
                <a:off x="761" y="2205"/>
                <a:ext cx="363" cy="590"/>
                <a:chOff x="761" y="2205"/>
                <a:chExt cx="363" cy="590"/>
              </a:xfrm>
            </p:grpSpPr>
            <p:sp>
              <p:nvSpPr>
                <p:cNvPr id="17480" name="AutoShape 60"/>
                <p:cNvSpPr>
                  <a:spLocks noChangeArrowheads="1"/>
                </p:cNvSpPr>
                <p:nvPr/>
              </p:nvSpPr>
              <p:spPr bwMode="auto">
                <a:xfrm>
                  <a:off x="761" y="2205"/>
                  <a:ext cx="363" cy="590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00FF00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17481" name="Text Box 61"/>
                <p:cNvSpPr txBox="1">
                  <a:spLocks noChangeArrowheads="1"/>
                </p:cNvSpPr>
                <p:nvPr/>
              </p:nvSpPr>
              <p:spPr bwMode="auto">
                <a:xfrm>
                  <a:off x="807" y="2341"/>
                  <a:ext cx="272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3200">
                      <a:solidFill>
                        <a:srgbClr val="5C697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8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defTabSz="912813">
                    <a:spcBef>
                      <a:spcPct val="50000"/>
                    </a:spcBef>
                  </a:pPr>
                  <a:r>
                    <a:rPr lang="de-DE" sz="2400" b="1">
                      <a:solidFill>
                        <a:schemeClr val="tx1"/>
                      </a:solidFill>
                    </a:rPr>
                    <a:t>P</a:t>
                  </a:r>
                </a:p>
              </p:txBody>
            </p:sp>
          </p:grpSp>
        </p:grpSp>
      </p:grpSp>
      <p:sp>
        <p:nvSpPr>
          <p:cNvPr id="17420" name="Text Box 62"/>
          <p:cNvSpPr txBox="1">
            <a:spLocks noChangeArrowheads="1"/>
          </p:cNvSpPr>
          <p:nvPr/>
        </p:nvSpPr>
        <p:spPr bwMode="auto">
          <a:xfrm>
            <a:off x="4305300" y="4076700"/>
            <a:ext cx="5762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rgbClr val="5C697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912813">
              <a:spcBef>
                <a:spcPct val="50000"/>
              </a:spcBef>
            </a:pPr>
            <a:r>
              <a:rPr lang="de-DE" sz="1800" b="1">
                <a:solidFill>
                  <a:srgbClr val="E2001A"/>
                </a:solidFill>
              </a:rPr>
              <a:t>FP</a:t>
            </a:r>
          </a:p>
        </p:txBody>
      </p:sp>
      <p:grpSp>
        <p:nvGrpSpPr>
          <p:cNvPr id="17421" name="Group 63"/>
          <p:cNvGrpSpPr>
            <a:grpSpLocks/>
          </p:cNvGrpSpPr>
          <p:nvPr/>
        </p:nvGrpSpPr>
        <p:grpSpPr bwMode="auto">
          <a:xfrm>
            <a:off x="273050" y="4868863"/>
            <a:ext cx="3025775" cy="1152525"/>
            <a:chOff x="172" y="3067"/>
            <a:chExt cx="1906" cy="726"/>
          </a:xfrm>
        </p:grpSpPr>
        <p:grpSp>
          <p:nvGrpSpPr>
            <p:cNvPr id="17459" name="Group 64"/>
            <p:cNvGrpSpPr>
              <a:grpSpLocks/>
            </p:cNvGrpSpPr>
            <p:nvPr/>
          </p:nvGrpSpPr>
          <p:grpSpPr bwMode="auto">
            <a:xfrm>
              <a:off x="172" y="3067"/>
              <a:ext cx="953" cy="726"/>
              <a:chOff x="172" y="3067"/>
              <a:chExt cx="953" cy="726"/>
            </a:xfrm>
          </p:grpSpPr>
          <p:sp>
            <p:nvSpPr>
              <p:cNvPr id="17468" name="Rectangle 65"/>
              <p:cNvSpPr>
                <a:spLocks noChangeArrowheads="1"/>
              </p:cNvSpPr>
              <p:nvPr/>
            </p:nvSpPr>
            <p:spPr bwMode="auto">
              <a:xfrm>
                <a:off x="172" y="3067"/>
                <a:ext cx="953" cy="726"/>
              </a:xfrm>
              <a:prstGeom prst="rect">
                <a:avLst/>
              </a:prstGeom>
              <a:solidFill>
                <a:srgbClr val="CCFFFF"/>
              </a:solidFill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grpSp>
            <p:nvGrpSpPr>
              <p:cNvPr id="17469" name="Group 66"/>
              <p:cNvGrpSpPr>
                <a:grpSpLocks/>
              </p:cNvGrpSpPr>
              <p:nvPr/>
            </p:nvGrpSpPr>
            <p:grpSpPr bwMode="auto">
              <a:xfrm>
                <a:off x="671" y="3113"/>
                <a:ext cx="363" cy="590"/>
                <a:chOff x="308" y="2205"/>
                <a:chExt cx="363" cy="590"/>
              </a:xfrm>
            </p:grpSpPr>
            <p:sp>
              <p:nvSpPr>
                <p:cNvPr id="17473" name="AutoShape 67"/>
                <p:cNvSpPr>
                  <a:spLocks noChangeArrowheads="1"/>
                </p:cNvSpPr>
                <p:nvPr/>
              </p:nvSpPr>
              <p:spPr bwMode="auto">
                <a:xfrm>
                  <a:off x="308" y="2205"/>
                  <a:ext cx="363" cy="590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00FFFF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17474" name="Text Box 68"/>
                <p:cNvSpPr txBox="1">
                  <a:spLocks noChangeArrowheads="1"/>
                </p:cNvSpPr>
                <p:nvPr/>
              </p:nvSpPr>
              <p:spPr bwMode="auto">
                <a:xfrm>
                  <a:off x="353" y="2341"/>
                  <a:ext cx="226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3200">
                      <a:solidFill>
                        <a:srgbClr val="5C697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8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defTabSz="912813">
                    <a:spcBef>
                      <a:spcPct val="50000"/>
                    </a:spcBef>
                  </a:pPr>
                  <a:r>
                    <a:rPr lang="de-DE" sz="2400" b="1">
                      <a:solidFill>
                        <a:schemeClr val="tx1"/>
                      </a:solidFill>
                    </a:rPr>
                    <a:t>T</a:t>
                  </a:r>
                </a:p>
              </p:txBody>
            </p:sp>
          </p:grpSp>
          <p:grpSp>
            <p:nvGrpSpPr>
              <p:cNvPr id="17470" name="Group 69"/>
              <p:cNvGrpSpPr>
                <a:grpSpLocks/>
              </p:cNvGrpSpPr>
              <p:nvPr/>
            </p:nvGrpSpPr>
            <p:grpSpPr bwMode="auto">
              <a:xfrm>
                <a:off x="217" y="3113"/>
                <a:ext cx="363" cy="590"/>
                <a:chOff x="761" y="2205"/>
                <a:chExt cx="363" cy="590"/>
              </a:xfrm>
            </p:grpSpPr>
            <p:sp>
              <p:nvSpPr>
                <p:cNvPr id="17471" name="AutoShape 70"/>
                <p:cNvSpPr>
                  <a:spLocks noChangeArrowheads="1"/>
                </p:cNvSpPr>
                <p:nvPr/>
              </p:nvSpPr>
              <p:spPr bwMode="auto">
                <a:xfrm>
                  <a:off x="761" y="2205"/>
                  <a:ext cx="363" cy="590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00FF00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17472" name="Text Box 71"/>
                <p:cNvSpPr txBox="1">
                  <a:spLocks noChangeArrowheads="1"/>
                </p:cNvSpPr>
                <p:nvPr/>
              </p:nvSpPr>
              <p:spPr bwMode="auto">
                <a:xfrm>
                  <a:off x="807" y="2341"/>
                  <a:ext cx="272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3200">
                      <a:solidFill>
                        <a:srgbClr val="5C697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8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defTabSz="912813">
                    <a:spcBef>
                      <a:spcPct val="50000"/>
                    </a:spcBef>
                  </a:pPr>
                  <a:r>
                    <a:rPr lang="de-DE" sz="2400" b="1">
                      <a:solidFill>
                        <a:schemeClr val="tx1"/>
                      </a:solidFill>
                    </a:rPr>
                    <a:t>P</a:t>
                  </a:r>
                </a:p>
              </p:txBody>
            </p:sp>
          </p:grpSp>
        </p:grpSp>
        <p:grpSp>
          <p:nvGrpSpPr>
            <p:cNvPr id="17460" name="Group 72"/>
            <p:cNvGrpSpPr>
              <a:grpSpLocks/>
            </p:cNvGrpSpPr>
            <p:nvPr/>
          </p:nvGrpSpPr>
          <p:grpSpPr bwMode="auto">
            <a:xfrm>
              <a:off x="1125" y="3067"/>
              <a:ext cx="953" cy="726"/>
              <a:chOff x="1125" y="3067"/>
              <a:chExt cx="953" cy="726"/>
            </a:xfrm>
          </p:grpSpPr>
          <p:sp>
            <p:nvSpPr>
              <p:cNvPr id="17461" name="Rectangle 73"/>
              <p:cNvSpPr>
                <a:spLocks noChangeArrowheads="1"/>
              </p:cNvSpPr>
              <p:nvPr/>
            </p:nvSpPr>
            <p:spPr bwMode="auto">
              <a:xfrm>
                <a:off x="1125" y="3067"/>
                <a:ext cx="953" cy="726"/>
              </a:xfrm>
              <a:prstGeom prst="rect">
                <a:avLst/>
              </a:prstGeom>
              <a:solidFill>
                <a:srgbClr val="CCFFFF"/>
              </a:solidFill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grpSp>
            <p:nvGrpSpPr>
              <p:cNvPr id="17462" name="Group 74"/>
              <p:cNvGrpSpPr>
                <a:grpSpLocks/>
              </p:cNvGrpSpPr>
              <p:nvPr/>
            </p:nvGrpSpPr>
            <p:grpSpPr bwMode="auto">
              <a:xfrm>
                <a:off x="1669" y="3113"/>
                <a:ext cx="363" cy="590"/>
                <a:chOff x="308" y="2205"/>
                <a:chExt cx="363" cy="590"/>
              </a:xfrm>
            </p:grpSpPr>
            <p:sp>
              <p:nvSpPr>
                <p:cNvPr id="17466" name="AutoShape 75"/>
                <p:cNvSpPr>
                  <a:spLocks noChangeArrowheads="1"/>
                </p:cNvSpPr>
                <p:nvPr/>
              </p:nvSpPr>
              <p:spPr bwMode="auto">
                <a:xfrm>
                  <a:off x="308" y="2205"/>
                  <a:ext cx="363" cy="590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00FFFF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17467" name="Text Box 76"/>
                <p:cNvSpPr txBox="1">
                  <a:spLocks noChangeArrowheads="1"/>
                </p:cNvSpPr>
                <p:nvPr/>
              </p:nvSpPr>
              <p:spPr bwMode="auto">
                <a:xfrm>
                  <a:off x="353" y="2341"/>
                  <a:ext cx="226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3200">
                      <a:solidFill>
                        <a:srgbClr val="5C697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8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defTabSz="912813">
                    <a:spcBef>
                      <a:spcPct val="50000"/>
                    </a:spcBef>
                  </a:pPr>
                  <a:r>
                    <a:rPr lang="de-DE" sz="2400" b="1">
                      <a:solidFill>
                        <a:schemeClr val="tx1"/>
                      </a:solidFill>
                    </a:rPr>
                    <a:t>T</a:t>
                  </a:r>
                </a:p>
              </p:txBody>
            </p:sp>
          </p:grpSp>
          <p:grpSp>
            <p:nvGrpSpPr>
              <p:cNvPr id="17463" name="Group 77"/>
              <p:cNvGrpSpPr>
                <a:grpSpLocks/>
              </p:cNvGrpSpPr>
              <p:nvPr/>
            </p:nvGrpSpPr>
            <p:grpSpPr bwMode="auto">
              <a:xfrm>
                <a:off x="1215" y="3113"/>
                <a:ext cx="363" cy="590"/>
                <a:chOff x="761" y="2205"/>
                <a:chExt cx="363" cy="590"/>
              </a:xfrm>
            </p:grpSpPr>
            <p:sp>
              <p:nvSpPr>
                <p:cNvPr id="17464" name="AutoShape 78"/>
                <p:cNvSpPr>
                  <a:spLocks noChangeArrowheads="1"/>
                </p:cNvSpPr>
                <p:nvPr/>
              </p:nvSpPr>
              <p:spPr bwMode="auto">
                <a:xfrm>
                  <a:off x="761" y="2205"/>
                  <a:ext cx="363" cy="590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00FF00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17465" name="Text Box 79"/>
                <p:cNvSpPr txBox="1">
                  <a:spLocks noChangeArrowheads="1"/>
                </p:cNvSpPr>
                <p:nvPr/>
              </p:nvSpPr>
              <p:spPr bwMode="auto">
                <a:xfrm>
                  <a:off x="807" y="2341"/>
                  <a:ext cx="272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3200">
                      <a:solidFill>
                        <a:srgbClr val="5C697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8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defTabSz="912813">
                    <a:spcBef>
                      <a:spcPct val="50000"/>
                    </a:spcBef>
                  </a:pPr>
                  <a:r>
                    <a:rPr lang="de-DE" sz="2400" b="1">
                      <a:solidFill>
                        <a:schemeClr val="tx1"/>
                      </a:solidFill>
                    </a:rPr>
                    <a:t>P</a:t>
                  </a:r>
                </a:p>
              </p:txBody>
            </p:sp>
          </p:grpSp>
        </p:grpSp>
      </p:grpSp>
      <p:grpSp>
        <p:nvGrpSpPr>
          <p:cNvPr id="17422" name="Group 80"/>
          <p:cNvGrpSpPr>
            <a:grpSpLocks/>
          </p:cNvGrpSpPr>
          <p:nvPr/>
        </p:nvGrpSpPr>
        <p:grpSpPr bwMode="auto">
          <a:xfrm>
            <a:off x="3440113" y="4868863"/>
            <a:ext cx="3025775" cy="1152525"/>
            <a:chOff x="172" y="3067"/>
            <a:chExt cx="1906" cy="726"/>
          </a:xfrm>
        </p:grpSpPr>
        <p:grpSp>
          <p:nvGrpSpPr>
            <p:cNvPr id="17443" name="Group 81"/>
            <p:cNvGrpSpPr>
              <a:grpSpLocks/>
            </p:cNvGrpSpPr>
            <p:nvPr/>
          </p:nvGrpSpPr>
          <p:grpSpPr bwMode="auto">
            <a:xfrm>
              <a:off x="172" y="3067"/>
              <a:ext cx="953" cy="726"/>
              <a:chOff x="172" y="3067"/>
              <a:chExt cx="953" cy="726"/>
            </a:xfrm>
          </p:grpSpPr>
          <p:sp>
            <p:nvSpPr>
              <p:cNvPr id="17452" name="Rectangle 82"/>
              <p:cNvSpPr>
                <a:spLocks noChangeArrowheads="1"/>
              </p:cNvSpPr>
              <p:nvPr/>
            </p:nvSpPr>
            <p:spPr bwMode="auto">
              <a:xfrm>
                <a:off x="172" y="3067"/>
                <a:ext cx="953" cy="726"/>
              </a:xfrm>
              <a:prstGeom prst="rect">
                <a:avLst/>
              </a:prstGeom>
              <a:solidFill>
                <a:srgbClr val="99CCFF"/>
              </a:solidFill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grpSp>
            <p:nvGrpSpPr>
              <p:cNvPr id="17453" name="Group 83"/>
              <p:cNvGrpSpPr>
                <a:grpSpLocks/>
              </p:cNvGrpSpPr>
              <p:nvPr/>
            </p:nvGrpSpPr>
            <p:grpSpPr bwMode="auto">
              <a:xfrm>
                <a:off x="671" y="3113"/>
                <a:ext cx="363" cy="590"/>
                <a:chOff x="308" y="2205"/>
                <a:chExt cx="363" cy="590"/>
              </a:xfrm>
            </p:grpSpPr>
            <p:sp>
              <p:nvSpPr>
                <p:cNvPr id="17457" name="AutoShape 84"/>
                <p:cNvSpPr>
                  <a:spLocks noChangeArrowheads="1"/>
                </p:cNvSpPr>
                <p:nvPr/>
              </p:nvSpPr>
              <p:spPr bwMode="auto">
                <a:xfrm>
                  <a:off x="308" y="2205"/>
                  <a:ext cx="363" cy="590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00FFFF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17458" name="Text Box 85"/>
                <p:cNvSpPr txBox="1">
                  <a:spLocks noChangeArrowheads="1"/>
                </p:cNvSpPr>
                <p:nvPr/>
              </p:nvSpPr>
              <p:spPr bwMode="auto">
                <a:xfrm>
                  <a:off x="353" y="2341"/>
                  <a:ext cx="226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3200">
                      <a:solidFill>
                        <a:srgbClr val="5C697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8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defTabSz="912813">
                    <a:spcBef>
                      <a:spcPct val="50000"/>
                    </a:spcBef>
                  </a:pPr>
                  <a:r>
                    <a:rPr lang="de-DE" sz="2400" b="1">
                      <a:solidFill>
                        <a:schemeClr val="tx1"/>
                      </a:solidFill>
                    </a:rPr>
                    <a:t>T</a:t>
                  </a:r>
                </a:p>
              </p:txBody>
            </p:sp>
          </p:grpSp>
          <p:grpSp>
            <p:nvGrpSpPr>
              <p:cNvPr id="17454" name="Group 86"/>
              <p:cNvGrpSpPr>
                <a:grpSpLocks/>
              </p:cNvGrpSpPr>
              <p:nvPr/>
            </p:nvGrpSpPr>
            <p:grpSpPr bwMode="auto">
              <a:xfrm>
                <a:off x="217" y="3113"/>
                <a:ext cx="363" cy="590"/>
                <a:chOff x="761" y="2205"/>
                <a:chExt cx="363" cy="590"/>
              </a:xfrm>
            </p:grpSpPr>
            <p:sp>
              <p:nvSpPr>
                <p:cNvPr id="17455" name="AutoShape 87"/>
                <p:cNvSpPr>
                  <a:spLocks noChangeArrowheads="1"/>
                </p:cNvSpPr>
                <p:nvPr/>
              </p:nvSpPr>
              <p:spPr bwMode="auto">
                <a:xfrm>
                  <a:off x="761" y="2205"/>
                  <a:ext cx="363" cy="590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00FF00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17456" name="Text Box 88"/>
                <p:cNvSpPr txBox="1">
                  <a:spLocks noChangeArrowheads="1"/>
                </p:cNvSpPr>
                <p:nvPr/>
              </p:nvSpPr>
              <p:spPr bwMode="auto">
                <a:xfrm>
                  <a:off x="807" y="2341"/>
                  <a:ext cx="272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3200">
                      <a:solidFill>
                        <a:srgbClr val="5C697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8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defTabSz="912813">
                    <a:spcBef>
                      <a:spcPct val="50000"/>
                    </a:spcBef>
                  </a:pPr>
                  <a:r>
                    <a:rPr lang="de-DE" sz="2400" b="1">
                      <a:solidFill>
                        <a:schemeClr val="tx1"/>
                      </a:solidFill>
                    </a:rPr>
                    <a:t>P</a:t>
                  </a:r>
                </a:p>
              </p:txBody>
            </p:sp>
          </p:grpSp>
        </p:grpSp>
        <p:grpSp>
          <p:nvGrpSpPr>
            <p:cNvPr id="17444" name="Group 89"/>
            <p:cNvGrpSpPr>
              <a:grpSpLocks/>
            </p:cNvGrpSpPr>
            <p:nvPr/>
          </p:nvGrpSpPr>
          <p:grpSpPr bwMode="auto">
            <a:xfrm>
              <a:off x="1125" y="3067"/>
              <a:ext cx="953" cy="726"/>
              <a:chOff x="1125" y="3067"/>
              <a:chExt cx="953" cy="726"/>
            </a:xfrm>
          </p:grpSpPr>
          <p:sp>
            <p:nvSpPr>
              <p:cNvPr id="17445" name="Rectangle 90"/>
              <p:cNvSpPr>
                <a:spLocks noChangeArrowheads="1"/>
              </p:cNvSpPr>
              <p:nvPr/>
            </p:nvSpPr>
            <p:spPr bwMode="auto">
              <a:xfrm>
                <a:off x="1125" y="3067"/>
                <a:ext cx="953" cy="726"/>
              </a:xfrm>
              <a:prstGeom prst="rect">
                <a:avLst/>
              </a:prstGeom>
              <a:solidFill>
                <a:srgbClr val="99CCFF"/>
              </a:solidFill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grpSp>
            <p:nvGrpSpPr>
              <p:cNvPr id="17446" name="Group 91"/>
              <p:cNvGrpSpPr>
                <a:grpSpLocks/>
              </p:cNvGrpSpPr>
              <p:nvPr/>
            </p:nvGrpSpPr>
            <p:grpSpPr bwMode="auto">
              <a:xfrm>
                <a:off x="1669" y="3113"/>
                <a:ext cx="363" cy="590"/>
                <a:chOff x="308" y="2205"/>
                <a:chExt cx="363" cy="590"/>
              </a:xfrm>
            </p:grpSpPr>
            <p:sp>
              <p:nvSpPr>
                <p:cNvPr id="17450" name="AutoShape 92"/>
                <p:cNvSpPr>
                  <a:spLocks noChangeArrowheads="1"/>
                </p:cNvSpPr>
                <p:nvPr/>
              </p:nvSpPr>
              <p:spPr bwMode="auto">
                <a:xfrm>
                  <a:off x="308" y="2205"/>
                  <a:ext cx="363" cy="590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00FFFF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17451" name="Text Box 93"/>
                <p:cNvSpPr txBox="1">
                  <a:spLocks noChangeArrowheads="1"/>
                </p:cNvSpPr>
                <p:nvPr/>
              </p:nvSpPr>
              <p:spPr bwMode="auto">
                <a:xfrm>
                  <a:off x="353" y="2341"/>
                  <a:ext cx="226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3200">
                      <a:solidFill>
                        <a:srgbClr val="5C697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8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defTabSz="912813">
                    <a:spcBef>
                      <a:spcPct val="50000"/>
                    </a:spcBef>
                  </a:pPr>
                  <a:r>
                    <a:rPr lang="de-DE" sz="2400" b="1">
                      <a:solidFill>
                        <a:schemeClr val="tx1"/>
                      </a:solidFill>
                    </a:rPr>
                    <a:t>T</a:t>
                  </a:r>
                </a:p>
              </p:txBody>
            </p:sp>
          </p:grpSp>
          <p:grpSp>
            <p:nvGrpSpPr>
              <p:cNvPr id="17447" name="Group 94"/>
              <p:cNvGrpSpPr>
                <a:grpSpLocks/>
              </p:cNvGrpSpPr>
              <p:nvPr/>
            </p:nvGrpSpPr>
            <p:grpSpPr bwMode="auto">
              <a:xfrm>
                <a:off x="1215" y="3113"/>
                <a:ext cx="363" cy="590"/>
                <a:chOff x="761" y="2205"/>
                <a:chExt cx="363" cy="590"/>
              </a:xfrm>
            </p:grpSpPr>
            <p:sp>
              <p:nvSpPr>
                <p:cNvPr id="17448" name="AutoShape 95"/>
                <p:cNvSpPr>
                  <a:spLocks noChangeArrowheads="1"/>
                </p:cNvSpPr>
                <p:nvPr/>
              </p:nvSpPr>
              <p:spPr bwMode="auto">
                <a:xfrm>
                  <a:off x="761" y="2205"/>
                  <a:ext cx="363" cy="590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00FF00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17449" name="Text Box 96"/>
                <p:cNvSpPr txBox="1">
                  <a:spLocks noChangeArrowheads="1"/>
                </p:cNvSpPr>
                <p:nvPr/>
              </p:nvSpPr>
              <p:spPr bwMode="auto">
                <a:xfrm>
                  <a:off x="807" y="2341"/>
                  <a:ext cx="272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3200">
                      <a:solidFill>
                        <a:srgbClr val="5C697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8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defTabSz="912813">
                    <a:spcBef>
                      <a:spcPct val="50000"/>
                    </a:spcBef>
                  </a:pPr>
                  <a:r>
                    <a:rPr lang="de-DE" sz="2400" b="1">
                      <a:solidFill>
                        <a:schemeClr val="tx1"/>
                      </a:solidFill>
                    </a:rPr>
                    <a:t>P</a:t>
                  </a:r>
                </a:p>
              </p:txBody>
            </p:sp>
          </p:grpSp>
        </p:grpSp>
      </p:grpSp>
      <p:grpSp>
        <p:nvGrpSpPr>
          <p:cNvPr id="17423" name="Group 97"/>
          <p:cNvGrpSpPr>
            <a:grpSpLocks/>
          </p:cNvGrpSpPr>
          <p:nvPr/>
        </p:nvGrpSpPr>
        <p:grpSpPr bwMode="auto">
          <a:xfrm>
            <a:off x="6608763" y="4868863"/>
            <a:ext cx="3025775" cy="1152525"/>
            <a:chOff x="172" y="3067"/>
            <a:chExt cx="1906" cy="726"/>
          </a:xfrm>
        </p:grpSpPr>
        <p:grpSp>
          <p:nvGrpSpPr>
            <p:cNvPr id="17427" name="Group 98"/>
            <p:cNvGrpSpPr>
              <a:grpSpLocks/>
            </p:cNvGrpSpPr>
            <p:nvPr/>
          </p:nvGrpSpPr>
          <p:grpSpPr bwMode="auto">
            <a:xfrm>
              <a:off x="172" y="3067"/>
              <a:ext cx="953" cy="726"/>
              <a:chOff x="172" y="3067"/>
              <a:chExt cx="953" cy="726"/>
            </a:xfrm>
          </p:grpSpPr>
          <p:sp>
            <p:nvSpPr>
              <p:cNvPr id="17436" name="Rectangle 99"/>
              <p:cNvSpPr>
                <a:spLocks noChangeArrowheads="1"/>
              </p:cNvSpPr>
              <p:nvPr/>
            </p:nvSpPr>
            <p:spPr bwMode="auto">
              <a:xfrm>
                <a:off x="172" y="3067"/>
                <a:ext cx="953" cy="726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grpSp>
            <p:nvGrpSpPr>
              <p:cNvPr id="17437" name="Group 100"/>
              <p:cNvGrpSpPr>
                <a:grpSpLocks/>
              </p:cNvGrpSpPr>
              <p:nvPr/>
            </p:nvGrpSpPr>
            <p:grpSpPr bwMode="auto">
              <a:xfrm>
                <a:off x="671" y="3113"/>
                <a:ext cx="363" cy="590"/>
                <a:chOff x="308" y="2205"/>
                <a:chExt cx="363" cy="590"/>
              </a:xfrm>
            </p:grpSpPr>
            <p:sp>
              <p:nvSpPr>
                <p:cNvPr id="17441" name="AutoShape 101"/>
                <p:cNvSpPr>
                  <a:spLocks noChangeArrowheads="1"/>
                </p:cNvSpPr>
                <p:nvPr/>
              </p:nvSpPr>
              <p:spPr bwMode="auto">
                <a:xfrm>
                  <a:off x="308" y="2205"/>
                  <a:ext cx="363" cy="590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00FFFF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17442" name="Text Box 102"/>
                <p:cNvSpPr txBox="1">
                  <a:spLocks noChangeArrowheads="1"/>
                </p:cNvSpPr>
                <p:nvPr/>
              </p:nvSpPr>
              <p:spPr bwMode="auto">
                <a:xfrm>
                  <a:off x="353" y="2341"/>
                  <a:ext cx="226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3200">
                      <a:solidFill>
                        <a:srgbClr val="5C697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8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defTabSz="912813">
                    <a:spcBef>
                      <a:spcPct val="50000"/>
                    </a:spcBef>
                  </a:pPr>
                  <a:r>
                    <a:rPr lang="de-DE" sz="2400" b="1">
                      <a:solidFill>
                        <a:schemeClr val="tx1"/>
                      </a:solidFill>
                    </a:rPr>
                    <a:t>T</a:t>
                  </a:r>
                </a:p>
              </p:txBody>
            </p:sp>
          </p:grpSp>
          <p:grpSp>
            <p:nvGrpSpPr>
              <p:cNvPr id="17438" name="Group 103"/>
              <p:cNvGrpSpPr>
                <a:grpSpLocks/>
              </p:cNvGrpSpPr>
              <p:nvPr/>
            </p:nvGrpSpPr>
            <p:grpSpPr bwMode="auto">
              <a:xfrm>
                <a:off x="217" y="3113"/>
                <a:ext cx="363" cy="590"/>
                <a:chOff x="761" y="2205"/>
                <a:chExt cx="363" cy="590"/>
              </a:xfrm>
            </p:grpSpPr>
            <p:sp>
              <p:nvSpPr>
                <p:cNvPr id="17439" name="AutoShape 104"/>
                <p:cNvSpPr>
                  <a:spLocks noChangeArrowheads="1"/>
                </p:cNvSpPr>
                <p:nvPr/>
              </p:nvSpPr>
              <p:spPr bwMode="auto">
                <a:xfrm>
                  <a:off x="761" y="2205"/>
                  <a:ext cx="363" cy="590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00FF00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17440" name="Text Box 105"/>
                <p:cNvSpPr txBox="1">
                  <a:spLocks noChangeArrowheads="1"/>
                </p:cNvSpPr>
                <p:nvPr/>
              </p:nvSpPr>
              <p:spPr bwMode="auto">
                <a:xfrm>
                  <a:off x="807" y="2341"/>
                  <a:ext cx="272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3200">
                      <a:solidFill>
                        <a:srgbClr val="5C697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8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defTabSz="912813">
                    <a:spcBef>
                      <a:spcPct val="50000"/>
                    </a:spcBef>
                  </a:pPr>
                  <a:r>
                    <a:rPr lang="de-DE" sz="2400" b="1">
                      <a:solidFill>
                        <a:schemeClr val="tx1"/>
                      </a:solidFill>
                    </a:rPr>
                    <a:t>P</a:t>
                  </a:r>
                </a:p>
              </p:txBody>
            </p:sp>
          </p:grpSp>
        </p:grpSp>
        <p:grpSp>
          <p:nvGrpSpPr>
            <p:cNvPr id="17428" name="Group 106"/>
            <p:cNvGrpSpPr>
              <a:grpSpLocks/>
            </p:cNvGrpSpPr>
            <p:nvPr/>
          </p:nvGrpSpPr>
          <p:grpSpPr bwMode="auto">
            <a:xfrm>
              <a:off x="1125" y="3067"/>
              <a:ext cx="953" cy="726"/>
              <a:chOff x="1125" y="3067"/>
              <a:chExt cx="953" cy="726"/>
            </a:xfrm>
          </p:grpSpPr>
          <p:sp>
            <p:nvSpPr>
              <p:cNvPr id="17429" name="Rectangle 107"/>
              <p:cNvSpPr>
                <a:spLocks noChangeArrowheads="1"/>
              </p:cNvSpPr>
              <p:nvPr/>
            </p:nvSpPr>
            <p:spPr bwMode="auto">
              <a:xfrm>
                <a:off x="1125" y="3067"/>
                <a:ext cx="953" cy="726"/>
              </a:xfrm>
              <a:prstGeom prst="rect">
                <a:avLst/>
              </a:prstGeom>
              <a:solidFill>
                <a:srgbClr val="3366FF"/>
              </a:solidFill>
              <a:ln w="158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grpSp>
            <p:nvGrpSpPr>
              <p:cNvPr id="17430" name="Group 108"/>
              <p:cNvGrpSpPr>
                <a:grpSpLocks/>
              </p:cNvGrpSpPr>
              <p:nvPr/>
            </p:nvGrpSpPr>
            <p:grpSpPr bwMode="auto">
              <a:xfrm>
                <a:off x="1669" y="3113"/>
                <a:ext cx="363" cy="590"/>
                <a:chOff x="308" y="2205"/>
                <a:chExt cx="363" cy="590"/>
              </a:xfrm>
            </p:grpSpPr>
            <p:sp>
              <p:nvSpPr>
                <p:cNvPr id="17434" name="AutoShape 109"/>
                <p:cNvSpPr>
                  <a:spLocks noChangeArrowheads="1"/>
                </p:cNvSpPr>
                <p:nvPr/>
              </p:nvSpPr>
              <p:spPr bwMode="auto">
                <a:xfrm>
                  <a:off x="308" y="2205"/>
                  <a:ext cx="363" cy="590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00FFFF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17435" name="Text Box 110"/>
                <p:cNvSpPr txBox="1">
                  <a:spLocks noChangeArrowheads="1"/>
                </p:cNvSpPr>
                <p:nvPr/>
              </p:nvSpPr>
              <p:spPr bwMode="auto">
                <a:xfrm>
                  <a:off x="353" y="2341"/>
                  <a:ext cx="226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3200">
                      <a:solidFill>
                        <a:srgbClr val="5C697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8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defTabSz="912813">
                    <a:spcBef>
                      <a:spcPct val="50000"/>
                    </a:spcBef>
                  </a:pPr>
                  <a:r>
                    <a:rPr lang="de-DE" sz="2400" b="1">
                      <a:solidFill>
                        <a:schemeClr val="tx1"/>
                      </a:solidFill>
                    </a:rPr>
                    <a:t>T</a:t>
                  </a:r>
                </a:p>
              </p:txBody>
            </p:sp>
          </p:grpSp>
          <p:grpSp>
            <p:nvGrpSpPr>
              <p:cNvPr id="17431" name="Group 111"/>
              <p:cNvGrpSpPr>
                <a:grpSpLocks/>
              </p:cNvGrpSpPr>
              <p:nvPr/>
            </p:nvGrpSpPr>
            <p:grpSpPr bwMode="auto">
              <a:xfrm>
                <a:off x="1215" y="3113"/>
                <a:ext cx="363" cy="590"/>
                <a:chOff x="761" y="2205"/>
                <a:chExt cx="363" cy="590"/>
              </a:xfrm>
            </p:grpSpPr>
            <p:sp>
              <p:nvSpPr>
                <p:cNvPr id="17432" name="AutoShape 112"/>
                <p:cNvSpPr>
                  <a:spLocks noChangeArrowheads="1"/>
                </p:cNvSpPr>
                <p:nvPr/>
              </p:nvSpPr>
              <p:spPr bwMode="auto">
                <a:xfrm>
                  <a:off x="761" y="2205"/>
                  <a:ext cx="363" cy="590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00FF00"/>
                </a:solidFill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17433" name="Text Box 113"/>
                <p:cNvSpPr txBox="1">
                  <a:spLocks noChangeArrowheads="1"/>
                </p:cNvSpPr>
                <p:nvPr/>
              </p:nvSpPr>
              <p:spPr bwMode="auto">
                <a:xfrm>
                  <a:off x="807" y="2341"/>
                  <a:ext cx="272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3200">
                      <a:solidFill>
                        <a:srgbClr val="5C697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8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eaLnBrk="0" hangingPunct="0">
                    <a:defRPr sz="20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defTabSz="912813">
                    <a:spcBef>
                      <a:spcPct val="50000"/>
                    </a:spcBef>
                  </a:pPr>
                  <a:r>
                    <a:rPr lang="de-DE" sz="2400" b="1">
                      <a:solidFill>
                        <a:schemeClr val="tx1"/>
                      </a:solidFill>
                    </a:rPr>
                    <a:t>P</a:t>
                  </a:r>
                </a:p>
              </p:txBody>
            </p:sp>
          </p:grpSp>
        </p:grpSp>
      </p:grpSp>
      <p:sp>
        <p:nvSpPr>
          <p:cNvPr id="17424" name="Text Box 114"/>
          <p:cNvSpPr txBox="1">
            <a:spLocks noChangeArrowheads="1"/>
          </p:cNvSpPr>
          <p:nvPr/>
        </p:nvSpPr>
        <p:spPr bwMode="auto">
          <a:xfrm>
            <a:off x="3584575" y="5516563"/>
            <a:ext cx="5762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rgbClr val="5C697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912813">
              <a:spcBef>
                <a:spcPct val="50000"/>
              </a:spcBef>
            </a:pPr>
            <a:r>
              <a:rPr lang="de-DE" sz="1800" b="1">
                <a:solidFill>
                  <a:srgbClr val="E2001A"/>
                </a:solidFill>
              </a:rPr>
              <a:t>FP</a:t>
            </a:r>
          </a:p>
        </p:txBody>
      </p:sp>
      <p:sp>
        <p:nvSpPr>
          <p:cNvPr id="17425" name="Text Box 115"/>
          <p:cNvSpPr txBox="1">
            <a:spLocks noChangeArrowheads="1"/>
          </p:cNvSpPr>
          <p:nvPr/>
        </p:nvSpPr>
        <p:spPr bwMode="auto">
          <a:xfrm>
            <a:off x="7473950" y="4076700"/>
            <a:ext cx="5762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rgbClr val="5C697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912813">
              <a:spcBef>
                <a:spcPct val="50000"/>
              </a:spcBef>
            </a:pPr>
            <a:r>
              <a:rPr lang="de-DE" sz="1800" b="1">
                <a:solidFill>
                  <a:srgbClr val="E2001A"/>
                </a:solidFill>
              </a:rPr>
              <a:t>BA</a:t>
            </a:r>
          </a:p>
        </p:txBody>
      </p:sp>
      <p:sp>
        <p:nvSpPr>
          <p:cNvPr id="17426" name="Text Box 116"/>
          <p:cNvSpPr txBox="1">
            <a:spLocks noChangeArrowheads="1"/>
          </p:cNvSpPr>
          <p:nvPr/>
        </p:nvSpPr>
        <p:spPr bwMode="auto">
          <a:xfrm>
            <a:off x="8266113" y="5516563"/>
            <a:ext cx="577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rgbClr val="5C697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912813">
              <a:spcBef>
                <a:spcPct val="50000"/>
              </a:spcBef>
            </a:pPr>
            <a:r>
              <a:rPr lang="de-DE" sz="1800" b="1">
                <a:solidFill>
                  <a:srgbClr val="E2001A"/>
                </a:solidFill>
              </a:rPr>
              <a:t>BA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Inhaltsplatzhalter 2"/>
          <p:cNvSpPr>
            <a:spLocks noGrp="1"/>
          </p:cNvSpPr>
          <p:nvPr>
            <p:ph idx="4294967295"/>
          </p:nvPr>
        </p:nvSpPr>
        <p:spPr>
          <a:xfrm>
            <a:off x="416496" y="923528"/>
            <a:ext cx="9144000" cy="3657600"/>
          </a:xfrm>
        </p:spPr>
        <p:txBody>
          <a:bodyPr/>
          <a:lstStyle/>
          <a:p>
            <a:pPr>
              <a:buFontTx/>
              <a:buNone/>
            </a:pPr>
            <a:r>
              <a:rPr lang="de-DE" sz="2200" dirty="0">
                <a:solidFill>
                  <a:srgbClr val="C00000"/>
                </a:solidFill>
                <a:latin typeface="Arial" charset="0"/>
                <a:ea typeface="ＭＳ Ｐゴシック" charset="0"/>
                <a:sym typeface="Wingdings 3" charset="0"/>
              </a:rPr>
              <a:t>THEORIEPHASEN</a:t>
            </a:r>
          </a:p>
          <a:p>
            <a:pPr marL="914400" lvl="1" indent="-457200">
              <a:spcBef>
                <a:spcPct val="30000"/>
              </a:spcBef>
              <a:spcAft>
                <a:spcPct val="30000"/>
              </a:spcAft>
              <a:buFontTx/>
              <a:buBlip>
                <a:blip r:embed="rId2"/>
              </a:buBlip>
            </a:pPr>
            <a:r>
              <a:rPr lang="de-DE" sz="2000" dirty="0">
                <a:latin typeface="Arial" charset="0"/>
                <a:ea typeface="ＭＳ Ｐゴシック" charset="0"/>
              </a:rPr>
              <a:t>Modularisiertes Studium: Jedes Modul muss bestanden werden</a:t>
            </a:r>
          </a:p>
          <a:p>
            <a:pPr marL="914400" lvl="1" indent="-457200">
              <a:spcBef>
                <a:spcPct val="30000"/>
              </a:spcBef>
              <a:spcAft>
                <a:spcPct val="30000"/>
              </a:spcAft>
              <a:buFontTx/>
              <a:buBlip>
                <a:blip r:embed="rId2"/>
              </a:buBlip>
            </a:pPr>
            <a:r>
              <a:rPr lang="de-DE" sz="2000" dirty="0" smtClean="0">
                <a:latin typeface="Arial" charset="0"/>
                <a:ea typeface="ＭＳ Ｐゴシック" charset="0"/>
              </a:rPr>
              <a:t>Schwerpunkt: </a:t>
            </a:r>
            <a:r>
              <a:rPr lang="de-DE" sz="2000" dirty="0" err="1" smtClean="0">
                <a:latin typeface="Arial" charset="0"/>
                <a:ea typeface="ＭＳ Ｐゴシック" charset="0"/>
              </a:rPr>
              <a:t>generalistisches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 Studium </a:t>
            </a:r>
            <a:endParaRPr lang="de-DE" sz="2000" dirty="0">
              <a:latin typeface="Arial" charset="0"/>
              <a:ea typeface="ＭＳ Ｐゴシック" charset="0"/>
            </a:endParaRPr>
          </a:p>
          <a:p>
            <a:pPr>
              <a:buFont typeface="Wingdings 3" charset="0"/>
              <a:buChar char="]"/>
            </a:pPr>
            <a:endParaRPr lang="de-DE" sz="1600" b="1" dirty="0">
              <a:latin typeface="Arial" charset="0"/>
              <a:ea typeface="ＭＳ Ｐゴシック" charset="0"/>
            </a:endParaRPr>
          </a:p>
          <a:p>
            <a:endParaRPr lang="de-DE" sz="2300" dirty="0">
              <a:latin typeface="Arial" charset="0"/>
              <a:ea typeface="ＭＳ Ｐゴシック" charset="0"/>
            </a:endParaRPr>
          </a:p>
        </p:txBody>
      </p:sp>
      <p:sp>
        <p:nvSpPr>
          <p:cNvPr id="19459" name="Datumsplatzhalter 3"/>
          <p:cNvSpPr txBox="1">
            <a:spLocks noGrp="1"/>
          </p:cNvSpPr>
          <p:nvPr/>
        </p:nvSpPr>
        <p:spPr bwMode="auto">
          <a:xfrm>
            <a:off x="7400925" y="412750"/>
            <a:ext cx="197167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3" tIns="45706" rIns="91413" bIns="45706"/>
          <a:lstStyle>
            <a:lvl1pPr>
              <a:defRPr sz="3200">
                <a:solidFill>
                  <a:srgbClr val="5C697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>
              <a:spcBef>
                <a:spcPct val="0"/>
              </a:spcBef>
            </a:pPr>
            <a:fld id="{9DE01E65-D5E1-8944-BC09-3A54EC18ED2E}" type="datetime1">
              <a:rPr lang="de-DE" sz="1200"/>
              <a:pPr algn="r" eaLnBrk="0" hangingPunct="0">
                <a:spcBef>
                  <a:spcPct val="0"/>
                </a:spcBef>
              </a:pPr>
              <a:t>18.12.2017</a:t>
            </a:fld>
            <a:endParaRPr lang="de-DE" sz="1400"/>
          </a:p>
        </p:txBody>
      </p:sp>
      <p:sp>
        <p:nvSpPr>
          <p:cNvPr id="19460" name="Foliennummernplatzhalter 4"/>
          <p:cNvSpPr txBox="1">
            <a:spLocks noGrp="1"/>
          </p:cNvSpPr>
          <p:nvPr/>
        </p:nvSpPr>
        <p:spPr bwMode="auto">
          <a:xfrm>
            <a:off x="8458200" y="6297613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3" tIns="45706" rIns="91413" bIns="45706"/>
          <a:lstStyle>
            <a:lvl1pPr>
              <a:defRPr sz="3200">
                <a:solidFill>
                  <a:srgbClr val="5C697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>
              <a:spcBef>
                <a:spcPct val="0"/>
              </a:spcBef>
            </a:pPr>
            <a:r>
              <a:rPr lang="de-DE" sz="1200"/>
              <a:t>Seite </a:t>
            </a:r>
            <a:fld id="{63ACA485-1E01-0C49-9B71-FF84089240D8}" type="slidenum">
              <a:rPr lang="de-DE" sz="1200"/>
              <a:pPr algn="r" eaLnBrk="0" hangingPunct="0">
                <a:spcBef>
                  <a:spcPct val="0"/>
                </a:spcBef>
              </a:pPr>
              <a:t>9</a:t>
            </a:fld>
            <a:endParaRPr lang="de-DE" sz="1200"/>
          </a:p>
        </p:txBody>
      </p:sp>
      <p:sp>
        <p:nvSpPr>
          <p:cNvPr id="19461" name="Foliennummernplatzhalter 4"/>
          <p:cNvSpPr txBox="1">
            <a:spLocks noGrp="1"/>
          </p:cNvSpPr>
          <p:nvPr/>
        </p:nvSpPr>
        <p:spPr bwMode="auto">
          <a:xfrm>
            <a:off x="8458200" y="6297613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3" tIns="45706" rIns="91413" bIns="45706"/>
          <a:lstStyle>
            <a:lvl1pPr>
              <a:defRPr sz="3200">
                <a:solidFill>
                  <a:srgbClr val="5C697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>
              <a:spcBef>
                <a:spcPct val="0"/>
              </a:spcBef>
            </a:pPr>
            <a:r>
              <a:rPr lang="de-DE" sz="1200"/>
              <a:t>Seite </a:t>
            </a:r>
            <a:fld id="{8063F896-1165-0243-8A2E-F430E0BD7C92}" type="slidenum">
              <a:rPr lang="de-DE" sz="1200"/>
              <a:pPr algn="r" eaLnBrk="0" hangingPunct="0">
                <a:spcBef>
                  <a:spcPct val="0"/>
                </a:spcBef>
              </a:pPr>
              <a:t>9</a:t>
            </a:fld>
            <a:endParaRPr lang="de-DE" sz="1200"/>
          </a:p>
        </p:txBody>
      </p:sp>
      <p:grpSp>
        <p:nvGrpSpPr>
          <p:cNvPr id="19462" name="Group 36"/>
          <p:cNvGrpSpPr>
            <a:grpSpLocks/>
          </p:cNvGrpSpPr>
          <p:nvPr/>
        </p:nvGrpSpPr>
        <p:grpSpPr bwMode="auto">
          <a:xfrm>
            <a:off x="2432050" y="3138488"/>
            <a:ext cx="6264275" cy="3170237"/>
            <a:chOff x="625" y="1162"/>
            <a:chExt cx="4627" cy="2767"/>
          </a:xfrm>
        </p:grpSpPr>
        <p:sp>
          <p:nvSpPr>
            <p:cNvPr id="19463" name="Oval 6"/>
            <p:cNvSpPr>
              <a:spLocks noChangeArrowheads="1"/>
            </p:cNvSpPr>
            <p:nvPr/>
          </p:nvSpPr>
          <p:spPr bwMode="auto">
            <a:xfrm>
              <a:off x="1895" y="1571"/>
              <a:ext cx="2041" cy="1905"/>
            </a:xfrm>
            <a:prstGeom prst="ellipse">
              <a:avLst/>
            </a:prstGeom>
            <a:gradFill rotWithShape="1">
              <a:gsLst>
                <a:gs pos="0">
                  <a:srgbClr val="E2001A"/>
                </a:gs>
                <a:gs pos="50000">
                  <a:srgbClr val="F398A3"/>
                </a:gs>
                <a:gs pos="100000">
                  <a:srgbClr val="E2001A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9464" name="Text Box 7"/>
            <p:cNvSpPr txBox="1">
              <a:spLocks noChangeArrowheads="1"/>
            </p:cNvSpPr>
            <p:nvPr/>
          </p:nvSpPr>
          <p:spPr bwMode="auto">
            <a:xfrm>
              <a:off x="2394" y="2205"/>
              <a:ext cx="998" cy="5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rgbClr val="5C697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eaLnBrk="0" hangingPunct="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eaLnBrk="0" hangingPunct="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eaLnBrk="0" hangingPunct="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eaLnBrk="0" hangingPunct="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defTabSz="912813">
                <a:spcBef>
                  <a:spcPct val="50000"/>
                </a:spcBef>
              </a:pPr>
              <a:r>
                <a:rPr lang="de-DE" sz="1600" b="1" dirty="0">
                  <a:solidFill>
                    <a:schemeClr val="tx1"/>
                  </a:solidFill>
                </a:rPr>
                <a:t>Theorie-phasen</a:t>
              </a:r>
            </a:p>
          </p:txBody>
        </p:sp>
        <p:grpSp>
          <p:nvGrpSpPr>
            <p:cNvPr id="19465" name="Group 8"/>
            <p:cNvGrpSpPr>
              <a:grpSpLocks/>
            </p:cNvGrpSpPr>
            <p:nvPr/>
          </p:nvGrpSpPr>
          <p:grpSpPr bwMode="auto">
            <a:xfrm>
              <a:off x="3573" y="1661"/>
              <a:ext cx="1542" cy="590"/>
              <a:chOff x="489" y="2795"/>
              <a:chExt cx="1542" cy="635"/>
            </a:xfrm>
          </p:grpSpPr>
          <p:sp>
            <p:nvSpPr>
              <p:cNvPr id="133129" name="Oval 9"/>
              <p:cNvSpPr>
                <a:spLocks noChangeArrowheads="1"/>
              </p:cNvSpPr>
              <p:nvPr/>
            </p:nvSpPr>
            <p:spPr bwMode="auto">
              <a:xfrm>
                <a:off x="489" y="2795"/>
                <a:ext cx="1542" cy="635"/>
              </a:xfrm>
              <a:prstGeom prst="ellipse">
                <a:avLst/>
              </a:prstGeom>
              <a:gradFill rotWithShape="1">
                <a:gsLst>
                  <a:gs pos="0">
                    <a:srgbClr val="808080">
                      <a:alpha val="20000"/>
                    </a:srgbClr>
                  </a:gs>
                  <a:gs pos="50000">
                    <a:srgbClr val="808080">
                      <a:gamma/>
                      <a:shade val="76471"/>
                      <a:invGamma/>
                    </a:srgbClr>
                  </a:gs>
                  <a:gs pos="100000">
                    <a:srgbClr val="808080">
                      <a:alpha val="20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de-DE"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133130" name="Text Box 10"/>
              <p:cNvSpPr txBox="1">
                <a:spLocks noChangeArrowheads="1"/>
              </p:cNvSpPr>
              <p:nvPr/>
            </p:nvSpPr>
            <p:spPr bwMode="auto">
              <a:xfrm>
                <a:off x="625" y="2977"/>
                <a:ext cx="1225" cy="316"/>
              </a:xfrm>
              <a:prstGeom prst="rect">
                <a:avLst/>
              </a:prstGeom>
              <a:gradFill rotWithShape="1">
                <a:gsLst>
                  <a:gs pos="0">
                    <a:srgbClr val="808080">
                      <a:alpha val="20000"/>
                    </a:srgbClr>
                  </a:gs>
                  <a:gs pos="50000">
                    <a:srgbClr val="808080">
                      <a:gamma/>
                      <a:shade val="76471"/>
                      <a:invGamma/>
                    </a:srgbClr>
                  </a:gs>
                  <a:gs pos="100000">
                    <a:srgbClr val="808080">
                      <a:alpha val="20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defRPr/>
                </a:pPr>
                <a:r>
                  <a:rPr lang="de-DE" sz="1600" b="1" smtClean="0">
                    <a:solidFill>
                      <a:schemeClr val="bg1"/>
                    </a:solidFill>
                    <a:cs typeface="+mn-cs"/>
                  </a:rPr>
                  <a:t>Psychologie</a:t>
                </a:r>
              </a:p>
            </p:txBody>
          </p:sp>
        </p:grpSp>
        <p:grpSp>
          <p:nvGrpSpPr>
            <p:cNvPr id="19466" name="Group 11"/>
            <p:cNvGrpSpPr>
              <a:grpSpLocks/>
            </p:cNvGrpSpPr>
            <p:nvPr/>
          </p:nvGrpSpPr>
          <p:grpSpPr bwMode="auto">
            <a:xfrm>
              <a:off x="2757" y="3294"/>
              <a:ext cx="1497" cy="635"/>
              <a:chOff x="2802" y="3113"/>
              <a:chExt cx="1497" cy="635"/>
            </a:xfrm>
          </p:grpSpPr>
          <p:sp>
            <p:nvSpPr>
              <p:cNvPr id="133132" name="Oval 12"/>
              <p:cNvSpPr>
                <a:spLocks noChangeArrowheads="1"/>
              </p:cNvSpPr>
              <p:nvPr/>
            </p:nvSpPr>
            <p:spPr bwMode="auto">
              <a:xfrm>
                <a:off x="2802" y="3113"/>
                <a:ext cx="1497" cy="635"/>
              </a:xfrm>
              <a:prstGeom prst="ellipse">
                <a:avLst/>
              </a:prstGeom>
              <a:gradFill rotWithShape="1">
                <a:gsLst>
                  <a:gs pos="0">
                    <a:srgbClr val="808080">
                      <a:alpha val="20000"/>
                    </a:srgbClr>
                  </a:gs>
                  <a:gs pos="50000">
                    <a:srgbClr val="808080">
                      <a:gamma/>
                      <a:shade val="76471"/>
                      <a:invGamma/>
                    </a:srgbClr>
                  </a:gs>
                  <a:gs pos="100000">
                    <a:srgbClr val="808080">
                      <a:alpha val="20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de-DE"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19519" name="Text Box 13"/>
              <p:cNvSpPr txBox="1">
                <a:spLocks noChangeArrowheads="1"/>
              </p:cNvSpPr>
              <p:nvPr/>
            </p:nvSpPr>
            <p:spPr bwMode="auto">
              <a:xfrm>
                <a:off x="2802" y="3205"/>
                <a:ext cx="1478" cy="4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808080">
                        <a:alpha val="20000"/>
                      </a:srgb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rgbClr val="5C697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eaLnBrk="0" hangingPunct="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eaLnBrk="0" hangingPunct="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eaLnBrk="0" hangingPunct="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eaLnBrk="0" hangingPunct="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defTabSz="912813">
                  <a:spcBef>
                    <a:spcPct val="50000"/>
                  </a:spcBef>
                </a:pPr>
                <a:r>
                  <a:rPr lang="de-DE" sz="800" b="1">
                    <a:solidFill>
                      <a:schemeClr val="bg1"/>
                    </a:solidFill>
                  </a:rPr>
                  <a:t/>
                </a:r>
                <a:br>
                  <a:rPr lang="de-DE" sz="800" b="1">
                    <a:solidFill>
                      <a:schemeClr val="bg1"/>
                    </a:solidFill>
                  </a:rPr>
                </a:br>
                <a:r>
                  <a:rPr lang="de-DE" sz="1600" b="1">
                    <a:solidFill>
                      <a:schemeClr val="bg1"/>
                    </a:solidFill>
                  </a:rPr>
                  <a:t>Pädagogik</a:t>
                </a:r>
              </a:p>
            </p:txBody>
          </p:sp>
        </p:grpSp>
        <p:grpSp>
          <p:nvGrpSpPr>
            <p:cNvPr id="19467" name="Group 14"/>
            <p:cNvGrpSpPr>
              <a:grpSpLocks/>
            </p:cNvGrpSpPr>
            <p:nvPr/>
          </p:nvGrpSpPr>
          <p:grpSpPr bwMode="auto">
            <a:xfrm>
              <a:off x="2575" y="1162"/>
              <a:ext cx="1542" cy="590"/>
              <a:chOff x="489" y="2795"/>
              <a:chExt cx="1542" cy="635"/>
            </a:xfrm>
          </p:grpSpPr>
          <p:sp>
            <p:nvSpPr>
              <p:cNvPr id="133135" name="Oval 15"/>
              <p:cNvSpPr>
                <a:spLocks noChangeArrowheads="1"/>
              </p:cNvSpPr>
              <p:nvPr/>
            </p:nvSpPr>
            <p:spPr bwMode="auto">
              <a:xfrm>
                <a:off x="489" y="2795"/>
                <a:ext cx="1542" cy="635"/>
              </a:xfrm>
              <a:prstGeom prst="ellipse">
                <a:avLst/>
              </a:prstGeom>
              <a:gradFill rotWithShape="1">
                <a:gsLst>
                  <a:gs pos="0">
                    <a:srgbClr val="808080">
                      <a:alpha val="20000"/>
                    </a:srgbClr>
                  </a:gs>
                  <a:gs pos="50000">
                    <a:srgbClr val="808080">
                      <a:gamma/>
                      <a:shade val="76471"/>
                      <a:invGamma/>
                    </a:srgbClr>
                  </a:gs>
                  <a:gs pos="100000">
                    <a:srgbClr val="808080">
                      <a:alpha val="20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de-DE"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133136" name="Text Box 16"/>
              <p:cNvSpPr txBox="1">
                <a:spLocks noChangeArrowheads="1"/>
              </p:cNvSpPr>
              <p:nvPr/>
            </p:nvSpPr>
            <p:spPr bwMode="auto">
              <a:xfrm>
                <a:off x="625" y="2977"/>
                <a:ext cx="1225" cy="316"/>
              </a:xfrm>
              <a:prstGeom prst="rect">
                <a:avLst/>
              </a:prstGeom>
              <a:gradFill rotWithShape="1">
                <a:gsLst>
                  <a:gs pos="0">
                    <a:srgbClr val="808080">
                      <a:alpha val="20000"/>
                    </a:srgbClr>
                  </a:gs>
                  <a:gs pos="50000">
                    <a:srgbClr val="808080">
                      <a:gamma/>
                      <a:shade val="76471"/>
                      <a:invGamma/>
                    </a:srgbClr>
                  </a:gs>
                  <a:gs pos="100000">
                    <a:srgbClr val="808080">
                      <a:alpha val="20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defRPr/>
                </a:pPr>
                <a:r>
                  <a:rPr lang="de-DE" sz="1600" b="1" smtClean="0">
                    <a:solidFill>
                      <a:schemeClr val="bg1"/>
                    </a:solidFill>
                    <a:cs typeface="+mn-cs"/>
                  </a:rPr>
                  <a:t>Soziologie</a:t>
                </a:r>
              </a:p>
            </p:txBody>
          </p:sp>
        </p:grpSp>
        <p:grpSp>
          <p:nvGrpSpPr>
            <p:cNvPr id="19468" name="Group 17"/>
            <p:cNvGrpSpPr>
              <a:grpSpLocks/>
            </p:cNvGrpSpPr>
            <p:nvPr/>
          </p:nvGrpSpPr>
          <p:grpSpPr bwMode="auto">
            <a:xfrm>
              <a:off x="625" y="2614"/>
              <a:ext cx="1542" cy="590"/>
              <a:chOff x="489" y="2795"/>
              <a:chExt cx="1542" cy="635"/>
            </a:xfrm>
          </p:grpSpPr>
          <p:sp>
            <p:nvSpPr>
              <p:cNvPr id="133138" name="Oval 18"/>
              <p:cNvSpPr>
                <a:spLocks noChangeArrowheads="1"/>
              </p:cNvSpPr>
              <p:nvPr/>
            </p:nvSpPr>
            <p:spPr bwMode="auto">
              <a:xfrm>
                <a:off x="489" y="2795"/>
                <a:ext cx="1542" cy="635"/>
              </a:xfrm>
              <a:prstGeom prst="ellipse">
                <a:avLst/>
              </a:prstGeom>
              <a:gradFill rotWithShape="1">
                <a:gsLst>
                  <a:gs pos="0">
                    <a:srgbClr val="808080">
                      <a:alpha val="20000"/>
                    </a:srgbClr>
                  </a:gs>
                  <a:gs pos="50000">
                    <a:srgbClr val="808080">
                      <a:gamma/>
                      <a:shade val="76471"/>
                      <a:invGamma/>
                    </a:srgbClr>
                  </a:gs>
                  <a:gs pos="100000">
                    <a:srgbClr val="808080">
                      <a:alpha val="20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de-DE"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133139" name="Text Box 19"/>
              <p:cNvSpPr txBox="1">
                <a:spLocks noChangeArrowheads="1"/>
              </p:cNvSpPr>
              <p:nvPr/>
            </p:nvSpPr>
            <p:spPr bwMode="auto">
              <a:xfrm>
                <a:off x="625" y="2975"/>
                <a:ext cx="1225" cy="316"/>
              </a:xfrm>
              <a:prstGeom prst="rect">
                <a:avLst/>
              </a:prstGeom>
              <a:gradFill rotWithShape="1">
                <a:gsLst>
                  <a:gs pos="0">
                    <a:srgbClr val="808080">
                      <a:alpha val="20000"/>
                    </a:srgbClr>
                  </a:gs>
                  <a:gs pos="50000">
                    <a:srgbClr val="808080">
                      <a:gamma/>
                      <a:shade val="76471"/>
                      <a:invGamma/>
                    </a:srgbClr>
                  </a:gs>
                  <a:gs pos="100000">
                    <a:srgbClr val="808080">
                      <a:alpha val="20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defRPr/>
                </a:pPr>
                <a:r>
                  <a:rPr lang="de-DE" sz="1600" b="1" smtClean="0">
                    <a:solidFill>
                      <a:schemeClr val="bg1"/>
                    </a:solidFill>
                    <a:cs typeface="+mn-cs"/>
                  </a:rPr>
                  <a:t>Recht</a:t>
                </a:r>
              </a:p>
            </p:txBody>
          </p:sp>
        </p:grpSp>
        <p:grpSp>
          <p:nvGrpSpPr>
            <p:cNvPr id="19469" name="Group 20"/>
            <p:cNvGrpSpPr>
              <a:grpSpLocks/>
            </p:cNvGrpSpPr>
            <p:nvPr/>
          </p:nvGrpSpPr>
          <p:grpSpPr bwMode="auto">
            <a:xfrm>
              <a:off x="1079" y="1344"/>
              <a:ext cx="1542" cy="589"/>
              <a:chOff x="489" y="2795"/>
              <a:chExt cx="1542" cy="635"/>
            </a:xfrm>
          </p:grpSpPr>
          <p:sp>
            <p:nvSpPr>
              <p:cNvPr id="133141" name="Oval 21"/>
              <p:cNvSpPr>
                <a:spLocks noChangeArrowheads="1"/>
              </p:cNvSpPr>
              <p:nvPr/>
            </p:nvSpPr>
            <p:spPr bwMode="auto">
              <a:xfrm>
                <a:off x="489" y="2795"/>
                <a:ext cx="1542" cy="635"/>
              </a:xfrm>
              <a:prstGeom prst="ellipse">
                <a:avLst/>
              </a:prstGeom>
              <a:gradFill rotWithShape="1">
                <a:gsLst>
                  <a:gs pos="0">
                    <a:srgbClr val="808080">
                      <a:alpha val="20000"/>
                    </a:srgbClr>
                  </a:gs>
                  <a:gs pos="50000">
                    <a:srgbClr val="808080">
                      <a:gamma/>
                      <a:shade val="76471"/>
                      <a:invGamma/>
                    </a:srgbClr>
                  </a:gs>
                  <a:gs pos="100000">
                    <a:srgbClr val="808080">
                      <a:alpha val="20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de-DE"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133142" name="Text Box 22"/>
              <p:cNvSpPr txBox="1">
                <a:spLocks noChangeArrowheads="1"/>
              </p:cNvSpPr>
              <p:nvPr/>
            </p:nvSpPr>
            <p:spPr bwMode="auto">
              <a:xfrm>
                <a:off x="625" y="2974"/>
                <a:ext cx="1225" cy="317"/>
              </a:xfrm>
              <a:prstGeom prst="rect">
                <a:avLst/>
              </a:prstGeom>
              <a:gradFill rotWithShape="1">
                <a:gsLst>
                  <a:gs pos="0">
                    <a:srgbClr val="808080">
                      <a:alpha val="20000"/>
                    </a:srgbClr>
                  </a:gs>
                  <a:gs pos="50000">
                    <a:srgbClr val="808080">
                      <a:gamma/>
                      <a:shade val="76471"/>
                      <a:invGamma/>
                    </a:srgbClr>
                  </a:gs>
                  <a:gs pos="100000">
                    <a:srgbClr val="808080">
                      <a:alpha val="20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defRPr/>
                </a:pPr>
                <a:r>
                  <a:rPr lang="de-DE" sz="1600" b="1" smtClean="0">
                    <a:solidFill>
                      <a:schemeClr val="bg1"/>
                    </a:solidFill>
                    <a:cs typeface="+mn-cs"/>
                  </a:rPr>
                  <a:t>Philosophie</a:t>
                </a:r>
              </a:p>
            </p:txBody>
          </p:sp>
        </p:grpSp>
        <p:grpSp>
          <p:nvGrpSpPr>
            <p:cNvPr id="19470" name="Group 23"/>
            <p:cNvGrpSpPr>
              <a:grpSpLocks/>
            </p:cNvGrpSpPr>
            <p:nvPr/>
          </p:nvGrpSpPr>
          <p:grpSpPr bwMode="auto">
            <a:xfrm>
              <a:off x="670" y="1979"/>
              <a:ext cx="1542" cy="589"/>
              <a:chOff x="489" y="2795"/>
              <a:chExt cx="1542" cy="635"/>
            </a:xfrm>
          </p:grpSpPr>
          <p:sp>
            <p:nvSpPr>
              <p:cNvPr id="133144" name="Oval 24"/>
              <p:cNvSpPr>
                <a:spLocks noChangeArrowheads="1"/>
              </p:cNvSpPr>
              <p:nvPr/>
            </p:nvSpPr>
            <p:spPr bwMode="auto">
              <a:xfrm>
                <a:off x="489" y="2795"/>
                <a:ext cx="1542" cy="635"/>
              </a:xfrm>
              <a:prstGeom prst="ellipse">
                <a:avLst/>
              </a:prstGeom>
              <a:gradFill rotWithShape="1">
                <a:gsLst>
                  <a:gs pos="0">
                    <a:srgbClr val="808080">
                      <a:alpha val="20000"/>
                    </a:srgbClr>
                  </a:gs>
                  <a:gs pos="50000">
                    <a:srgbClr val="808080">
                      <a:gamma/>
                      <a:shade val="76471"/>
                      <a:invGamma/>
                    </a:srgbClr>
                  </a:gs>
                  <a:gs pos="100000">
                    <a:srgbClr val="808080">
                      <a:alpha val="20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de-DE"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133145" name="Text Box 25"/>
              <p:cNvSpPr txBox="1">
                <a:spLocks noChangeArrowheads="1"/>
              </p:cNvSpPr>
              <p:nvPr/>
            </p:nvSpPr>
            <p:spPr bwMode="auto">
              <a:xfrm>
                <a:off x="625" y="2974"/>
                <a:ext cx="1225" cy="317"/>
              </a:xfrm>
              <a:prstGeom prst="rect">
                <a:avLst/>
              </a:prstGeom>
              <a:gradFill rotWithShape="1">
                <a:gsLst>
                  <a:gs pos="0">
                    <a:srgbClr val="808080">
                      <a:alpha val="20000"/>
                    </a:srgbClr>
                  </a:gs>
                  <a:gs pos="50000">
                    <a:srgbClr val="808080">
                      <a:gamma/>
                      <a:shade val="76471"/>
                      <a:invGamma/>
                    </a:srgbClr>
                  </a:gs>
                  <a:gs pos="100000">
                    <a:srgbClr val="808080">
                      <a:alpha val="20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defRPr/>
                </a:pPr>
                <a:r>
                  <a:rPr lang="de-DE" sz="1600" b="1" smtClean="0">
                    <a:solidFill>
                      <a:schemeClr val="bg1"/>
                    </a:solidFill>
                    <a:cs typeface="+mn-cs"/>
                  </a:rPr>
                  <a:t>Politik</a:t>
                </a:r>
              </a:p>
            </p:txBody>
          </p:sp>
        </p:grpSp>
        <p:grpSp>
          <p:nvGrpSpPr>
            <p:cNvPr id="19471" name="Group 26"/>
            <p:cNvGrpSpPr>
              <a:grpSpLocks/>
            </p:cNvGrpSpPr>
            <p:nvPr/>
          </p:nvGrpSpPr>
          <p:grpSpPr bwMode="auto">
            <a:xfrm>
              <a:off x="3710" y="2296"/>
              <a:ext cx="1542" cy="590"/>
              <a:chOff x="489" y="2795"/>
              <a:chExt cx="1542" cy="635"/>
            </a:xfrm>
          </p:grpSpPr>
          <p:sp>
            <p:nvSpPr>
              <p:cNvPr id="133147" name="Oval 27"/>
              <p:cNvSpPr>
                <a:spLocks noChangeArrowheads="1"/>
              </p:cNvSpPr>
              <p:nvPr/>
            </p:nvSpPr>
            <p:spPr bwMode="auto">
              <a:xfrm>
                <a:off x="489" y="2795"/>
                <a:ext cx="1542" cy="635"/>
              </a:xfrm>
              <a:prstGeom prst="ellipse">
                <a:avLst/>
              </a:prstGeom>
              <a:gradFill rotWithShape="1">
                <a:gsLst>
                  <a:gs pos="0">
                    <a:srgbClr val="808080">
                      <a:alpha val="20000"/>
                    </a:srgbClr>
                  </a:gs>
                  <a:gs pos="50000">
                    <a:srgbClr val="808080">
                      <a:gamma/>
                      <a:shade val="76471"/>
                      <a:invGamma/>
                    </a:srgbClr>
                  </a:gs>
                  <a:gs pos="100000">
                    <a:srgbClr val="808080">
                      <a:alpha val="20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de-DE"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133148" name="Text Box 28"/>
              <p:cNvSpPr txBox="1">
                <a:spLocks noChangeArrowheads="1"/>
              </p:cNvSpPr>
              <p:nvPr/>
            </p:nvSpPr>
            <p:spPr bwMode="auto">
              <a:xfrm>
                <a:off x="625" y="2975"/>
                <a:ext cx="1225" cy="316"/>
              </a:xfrm>
              <a:prstGeom prst="rect">
                <a:avLst/>
              </a:prstGeom>
              <a:gradFill rotWithShape="1">
                <a:gsLst>
                  <a:gs pos="0">
                    <a:srgbClr val="808080">
                      <a:alpha val="20000"/>
                    </a:srgbClr>
                  </a:gs>
                  <a:gs pos="50000">
                    <a:srgbClr val="808080">
                      <a:gamma/>
                      <a:shade val="76471"/>
                      <a:invGamma/>
                    </a:srgbClr>
                  </a:gs>
                  <a:gs pos="100000">
                    <a:srgbClr val="808080">
                      <a:alpha val="20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defRPr/>
                </a:pPr>
                <a:r>
                  <a:rPr lang="de-DE" sz="1600" b="1" smtClean="0">
                    <a:solidFill>
                      <a:schemeClr val="bg1"/>
                    </a:solidFill>
                    <a:cs typeface="+mn-cs"/>
                  </a:rPr>
                  <a:t>Medizin</a:t>
                </a:r>
              </a:p>
            </p:txBody>
          </p:sp>
        </p:grpSp>
        <p:grpSp>
          <p:nvGrpSpPr>
            <p:cNvPr id="19472" name="Group 30"/>
            <p:cNvGrpSpPr>
              <a:grpSpLocks/>
            </p:cNvGrpSpPr>
            <p:nvPr/>
          </p:nvGrpSpPr>
          <p:grpSpPr bwMode="auto">
            <a:xfrm>
              <a:off x="1260" y="3158"/>
              <a:ext cx="1542" cy="544"/>
              <a:chOff x="489" y="2795"/>
              <a:chExt cx="1542" cy="635"/>
            </a:xfrm>
          </p:grpSpPr>
          <p:sp>
            <p:nvSpPr>
              <p:cNvPr id="133151" name="Oval 31"/>
              <p:cNvSpPr>
                <a:spLocks noChangeArrowheads="1"/>
              </p:cNvSpPr>
              <p:nvPr/>
            </p:nvSpPr>
            <p:spPr bwMode="auto">
              <a:xfrm>
                <a:off x="489" y="2795"/>
                <a:ext cx="1542" cy="635"/>
              </a:xfrm>
              <a:prstGeom prst="ellipse">
                <a:avLst/>
              </a:prstGeom>
              <a:gradFill rotWithShape="1">
                <a:gsLst>
                  <a:gs pos="0">
                    <a:srgbClr val="808080">
                      <a:alpha val="20000"/>
                    </a:srgbClr>
                  </a:gs>
                  <a:gs pos="50000">
                    <a:srgbClr val="808080">
                      <a:gamma/>
                      <a:shade val="76471"/>
                      <a:invGamma/>
                    </a:srgbClr>
                  </a:gs>
                  <a:gs pos="100000">
                    <a:srgbClr val="808080">
                      <a:alpha val="20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de-DE"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133152" name="Text Box 32"/>
              <p:cNvSpPr txBox="1">
                <a:spLocks noChangeArrowheads="1"/>
              </p:cNvSpPr>
              <p:nvPr/>
            </p:nvSpPr>
            <p:spPr bwMode="auto">
              <a:xfrm>
                <a:off x="625" y="2976"/>
                <a:ext cx="1225" cy="344"/>
              </a:xfrm>
              <a:prstGeom prst="rect">
                <a:avLst/>
              </a:prstGeom>
              <a:gradFill rotWithShape="1">
                <a:gsLst>
                  <a:gs pos="0">
                    <a:srgbClr val="808080">
                      <a:alpha val="20000"/>
                    </a:srgbClr>
                  </a:gs>
                  <a:gs pos="50000">
                    <a:srgbClr val="808080">
                      <a:gamma/>
                      <a:shade val="76471"/>
                      <a:invGamma/>
                    </a:srgbClr>
                  </a:gs>
                  <a:gs pos="100000">
                    <a:srgbClr val="808080">
                      <a:alpha val="20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de-DE" sz="1600" b="1">
                    <a:solidFill>
                      <a:schemeClr val="bg1"/>
                    </a:solidFill>
                  </a:rPr>
                  <a:t>Ökonomie</a:t>
                </a:r>
              </a:p>
            </p:txBody>
          </p:sp>
        </p:grpSp>
        <p:grpSp>
          <p:nvGrpSpPr>
            <p:cNvPr id="19473" name="Group 33"/>
            <p:cNvGrpSpPr>
              <a:grpSpLocks/>
            </p:cNvGrpSpPr>
            <p:nvPr/>
          </p:nvGrpSpPr>
          <p:grpSpPr bwMode="auto">
            <a:xfrm>
              <a:off x="3574" y="2886"/>
              <a:ext cx="1496" cy="499"/>
              <a:chOff x="489" y="2795"/>
              <a:chExt cx="1542" cy="635"/>
            </a:xfrm>
          </p:grpSpPr>
          <p:sp>
            <p:nvSpPr>
              <p:cNvPr id="133154" name="Oval 34"/>
              <p:cNvSpPr>
                <a:spLocks noChangeArrowheads="1"/>
              </p:cNvSpPr>
              <p:nvPr/>
            </p:nvSpPr>
            <p:spPr bwMode="auto">
              <a:xfrm>
                <a:off x="489" y="2795"/>
                <a:ext cx="1542" cy="635"/>
              </a:xfrm>
              <a:prstGeom prst="ellipse">
                <a:avLst/>
              </a:prstGeom>
              <a:gradFill rotWithShape="1">
                <a:gsLst>
                  <a:gs pos="0">
                    <a:srgbClr val="808080">
                      <a:alpha val="20000"/>
                    </a:srgbClr>
                  </a:gs>
                  <a:gs pos="50000">
                    <a:srgbClr val="808080">
                      <a:gamma/>
                      <a:shade val="76471"/>
                      <a:invGamma/>
                    </a:srgbClr>
                  </a:gs>
                  <a:gs pos="100000">
                    <a:srgbClr val="808080">
                      <a:alpha val="20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de-DE"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133155" name="Text Box 35"/>
              <p:cNvSpPr txBox="1">
                <a:spLocks noChangeArrowheads="1"/>
              </p:cNvSpPr>
              <p:nvPr/>
            </p:nvSpPr>
            <p:spPr bwMode="auto">
              <a:xfrm>
                <a:off x="626" y="2973"/>
                <a:ext cx="1226" cy="374"/>
              </a:xfrm>
              <a:prstGeom prst="rect">
                <a:avLst/>
              </a:prstGeom>
              <a:gradFill rotWithShape="1">
                <a:gsLst>
                  <a:gs pos="0">
                    <a:srgbClr val="808080">
                      <a:alpha val="20000"/>
                    </a:srgbClr>
                  </a:gs>
                  <a:gs pos="50000">
                    <a:srgbClr val="808080">
                      <a:gamma/>
                      <a:shade val="76471"/>
                      <a:invGamma/>
                    </a:srgbClr>
                  </a:gs>
                  <a:gs pos="100000">
                    <a:srgbClr val="808080">
                      <a:alpha val="20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defTabSz="912813" eaLnBrk="0" fontAlgn="base" hangingPunct="0">
                  <a:spcBef>
                    <a:spcPct val="2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defRPr/>
                </a:pPr>
                <a:r>
                  <a:rPr lang="de-DE" sz="1600" b="1" dirty="0" smtClean="0">
                    <a:solidFill>
                      <a:schemeClr val="bg1"/>
                    </a:solidFill>
                    <a:cs typeface="+mn-cs"/>
                  </a:rPr>
                  <a:t>Berufsfeld</a:t>
                </a:r>
              </a:p>
            </p:txBody>
          </p:sp>
        </p:grpSp>
      </p:grpSp>
      <p:sp>
        <p:nvSpPr>
          <p:cNvPr id="36" name="Rechteck 35"/>
          <p:cNvSpPr/>
          <p:nvPr/>
        </p:nvSpPr>
        <p:spPr>
          <a:xfrm>
            <a:off x="6567015" y="5149353"/>
            <a:ext cx="1770361" cy="524738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ere Präsentation">
  <a:themeElements>
    <a:clrScheme name="Leere Prä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eere Prä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2813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2813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Leere Präsentation">
  <a:themeElements>
    <a:clrScheme name="2_Leere Prä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Leere Präsentation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Leere Prä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Leere Prä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Leere Prä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Leere Prä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Leere Prä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Leere Prä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Leere Prä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Leere Prä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Leere Prä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Leere Prä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Leere Prä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453</Words>
  <Application>Microsoft Office PowerPoint</Application>
  <PresentationFormat>A4-Papier (210 x 297 mm)</PresentationFormat>
  <Paragraphs>269</Paragraphs>
  <Slides>26</Slides>
  <Notes>6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2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26</vt:i4>
      </vt:variant>
    </vt:vector>
  </HeadingPairs>
  <TitlesOfParts>
    <vt:vector size="35" baseType="lpstr">
      <vt:lpstr>ＭＳ Ｐゴシック</vt:lpstr>
      <vt:lpstr>Arial</vt:lpstr>
      <vt:lpstr>Calibri</vt:lpstr>
      <vt:lpstr>Lucida Grande</vt:lpstr>
      <vt:lpstr>Wingdings</vt:lpstr>
      <vt:lpstr>Wingdings 3</vt:lpstr>
      <vt:lpstr>Leere Präsentation</vt:lpstr>
      <vt:lpstr>2_Leere Präsentation</vt:lpstr>
      <vt:lpstr>Diagramm</vt:lpstr>
      <vt:lpstr>Duale Hochschule Baden-Württemberg Stuttgart Fakultät für Sozialwesen  Einführung in das Duale Studium – Informationen für Erstanleiterinnen und Erstanleiter  Prof. Dr. Thomas Meyer </vt:lpstr>
      <vt:lpstr>PowerPoint-Präsentation</vt:lpstr>
      <vt:lpstr>PowerPoint-Präsentation</vt:lpstr>
      <vt:lpstr>STANDORTE DER DHBW</vt:lpstr>
      <vt:lpstr>STUDIENRICHTUNGEN AN DER FAKULTÄT SOZIALWESEN IN STUTTGART</vt:lpstr>
      <vt:lpstr>GRUNDSÄTZLICHES ZUM DUALEN STUDIUM AN DER  FAKULTÄT SOZIALWESEN DER DHBW STUTTGART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ROLLE DER STUDIENGANGSLEITUNG IN DER THEORIE</vt:lpstr>
      <vt:lpstr>Rolle DER Studiengangsleitung IN DER PRAXIS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Kompetenzerwerb im Studienverlauf: Bedeutung neu erworbener Kompetenzen aus Sicht Studierender (offene Antworten in den Berichten zum Abschluss der Praxisphasen)</vt:lpstr>
      <vt:lpstr>Beispiel Praxiscurriculum: 1. Praxisphase 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Andreas Jung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Prof. Thomas Meyer</dc:creator>
  <cp:lastModifiedBy>Marckmann-Lautenschläger, Christine</cp:lastModifiedBy>
  <cp:revision>188</cp:revision>
  <cp:lastPrinted>2009-06-16T07:45:26Z</cp:lastPrinted>
  <dcterms:modified xsi:type="dcterms:W3CDTF">2017-12-18T08:51:41Z</dcterms:modified>
</cp:coreProperties>
</file>