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9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.%20Matthias%20Moch\AppData\Local\Microsoft\Windows\Temporary%20Internet%20Files\Content.IE5\AELGL3UQ\20141106_QEP_Auswertung_Fragen(1,6,8,9,15,17)_Kreuztabellen(Jahrgang,Sthj,AFS)_abs.+rel.-H&#228;uf.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.%20Matthias%20Moch\AppData\Local\Microsoft\Windows\Temporary%20Internet%20Files\Content.IE5\AELGL3UQ\20141106_QEP_Auswertung_Fragen(1,6,8,9,15,17)_Kreuztabellen(Jahrgang,Sthj,AFS)_abs.+rel.-H&#228;uf.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.%20Matthias%20Moch\AppData\Local\Microsoft\Windows\Temporary%20Internet%20Files\Content.IE5\AELGL3UQ\20141106_QEP_Auswertung_Fragen(1,6,8,9,15,17)_Kreuztabellen(Jahrgang,Sthj,AFS)_abs.+rel.-H&#228;uf.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.%20Matthias%20Moch\AppData\Local\Microsoft\Windows\Temporary%20Internet%20Files\Content.IE5\AELGL3UQ\20141106_QEP_Auswertung_Fragen(1,6,8,9,15,17)_Kreuztabellen(Jahrgang,Sthj,AFS)_abs.+rel.-H&#228;uf.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r.%20Matthias%20Moch\AppData\Local\Microsoft\Windows\Temporary%20Internet%20Files\Content.IE5\AELGL3UQ\20141106_QEP_Auswertung_Fragen(1,6,8,9,15,17)_Kreuztabellen(Jahrgang,Sthj,AFS)_abs.+rel.-H&#228;uf.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de-DE" sz="1100" b="1" i="0" baseline="0">
                <a:effectLst/>
              </a:rPr>
              <a:t>Frage 1 Zufriedenheit? * AFS (n=889, relative Häufigkeit, Spaltenweise)</a:t>
            </a:r>
            <a:endParaRPr lang="de-DE" sz="11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'[20141106_QEP_Auswertung_Fragen(1,6,8,9,15,17)_Kreuztabellen(Jahrgang,Sthj,AFS)_abs.+rel.-Häuf..xlsx]Frage1_Zufriedenheit'!$B$96</c:f>
              <c:strCache>
                <c:ptCount val="1"/>
                <c:pt idx="0">
                  <c:v>Überhaupt Nicht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'[20141106_QEP_Auswertung_Fragen(1,6,8,9,15,17)_Kreuztabellen(Jahrgang,Sthj,AFS)_abs.+rel.-Häuf..xlsx]Frage1_Zufriedenheit'!$O$95:$T$95</c:f>
              <c:strCache>
                <c:ptCount val="6"/>
                <c:pt idx="0">
                  <c:v>EL</c:v>
                </c:pt>
                <c:pt idx="1">
                  <c:v>HE</c:v>
                </c:pt>
                <c:pt idx="2">
                  <c:v>KJ</c:v>
                </c:pt>
                <c:pt idx="3">
                  <c:v>SG</c:v>
                </c:pt>
                <c:pt idx="4">
                  <c:v>PR</c:v>
                </c:pt>
                <c:pt idx="5">
                  <c:v>JFS</c:v>
                </c:pt>
              </c:strCache>
            </c:strRef>
          </c:cat>
          <c:val>
            <c:numRef>
              <c:f>'[20141106_QEP_Auswertung_Fragen(1,6,8,9,15,17)_Kreuztabellen(Jahrgang,Sthj,AFS)_abs.+rel.-Häuf..xlsx]Frage1_Zufriedenheit'!$O$96:$T$96</c:f>
              <c:numCache>
                <c:formatCode>0%</c:formatCode>
                <c:ptCount val="6"/>
                <c:pt idx="0">
                  <c:v>0</c:v>
                </c:pt>
                <c:pt idx="1">
                  <c:v>7.4349442379182153E-3</c:v>
                </c:pt>
                <c:pt idx="2">
                  <c:v>1.6483516483516484E-2</c:v>
                </c:pt>
                <c:pt idx="3">
                  <c:v>2.9411764705882349E-2</c:v>
                </c:pt>
                <c:pt idx="4">
                  <c:v>3.8461538461538464E-3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'[20141106_QEP_Auswertung_Fragen(1,6,8,9,15,17)_Kreuztabellen(Jahrgang,Sthj,AFS)_abs.+rel.-Häuf..xlsx]Frage1_Zufriedenheit'!$B$97</c:f>
              <c:strCache>
                <c:ptCount val="1"/>
                <c:pt idx="0">
                  <c:v>Eher Nein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'[20141106_QEP_Auswertung_Fragen(1,6,8,9,15,17)_Kreuztabellen(Jahrgang,Sthj,AFS)_abs.+rel.-Häuf..xlsx]Frage1_Zufriedenheit'!$O$95:$T$95</c:f>
              <c:strCache>
                <c:ptCount val="6"/>
                <c:pt idx="0">
                  <c:v>EL</c:v>
                </c:pt>
                <c:pt idx="1">
                  <c:v>HE</c:v>
                </c:pt>
                <c:pt idx="2">
                  <c:v>KJ</c:v>
                </c:pt>
                <c:pt idx="3">
                  <c:v>SG</c:v>
                </c:pt>
                <c:pt idx="4">
                  <c:v>PR</c:v>
                </c:pt>
                <c:pt idx="5">
                  <c:v>JFS</c:v>
                </c:pt>
              </c:strCache>
            </c:strRef>
          </c:cat>
          <c:val>
            <c:numRef>
              <c:f>'[20141106_QEP_Auswertung_Fragen(1,6,8,9,15,17)_Kreuztabellen(Jahrgang,Sthj,AFS)_abs.+rel.-Häuf..xlsx]Frage1_Zufriedenheit'!$O$97:$T$97</c:f>
              <c:numCache>
                <c:formatCode>0%</c:formatCode>
                <c:ptCount val="6"/>
                <c:pt idx="0">
                  <c:v>3.125E-2</c:v>
                </c:pt>
                <c:pt idx="1">
                  <c:v>0.10037174721189591</c:v>
                </c:pt>
                <c:pt idx="2">
                  <c:v>3.2967032967032968E-2</c:v>
                </c:pt>
                <c:pt idx="3">
                  <c:v>7.3529411764705885E-2</c:v>
                </c:pt>
                <c:pt idx="4">
                  <c:v>3.4615384615384617E-2</c:v>
                </c:pt>
                <c:pt idx="5">
                  <c:v>0.10256410256410256</c:v>
                </c:pt>
              </c:numCache>
            </c:numRef>
          </c:val>
        </c:ser>
        <c:ser>
          <c:idx val="2"/>
          <c:order val="2"/>
          <c:tx>
            <c:strRef>
              <c:f>'[20141106_QEP_Auswertung_Fragen(1,6,8,9,15,17)_Kreuztabellen(Jahrgang,Sthj,AFS)_abs.+rel.-Häuf..xlsx]Frage1_Zufriedenheit'!$B$98</c:f>
              <c:strCache>
                <c:ptCount val="1"/>
                <c:pt idx="0">
                  <c:v>Im Wesentlichen Ja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'[20141106_QEP_Auswertung_Fragen(1,6,8,9,15,17)_Kreuztabellen(Jahrgang,Sthj,AFS)_abs.+rel.-Häuf..xlsx]Frage1_Zufriedenheit'!$O$95:$T$95</c:f>
              <c:strCache>
                <c:ptCount val="6"/>
                <c:pt idx="0">
                  <c:v>EL</c:v>
                </c:pt>
                <c:pt idx="1">
                  <c:v>HE</c:v>
                </c:pt>
                <c:pt idx="2">
                  <c:v>KJ</c:v>
                </c:pt>
                <c:pt idx="3">
                  <c:v>SG</c:v>
                </c:pt>
                <c:pt idx="4">
                  <c:v>PR</c:v>
                </c:pt>
                <c:pt idx="5">
                  <c:v>JFS</c:v>
                </c:pt>
              </c:strCache>
            </c:strRef>
          </c:cat>
          <c:val>
            <c:numRef>
              <c:f>'[20141106_QEP_Auswertung_Fragen(1,6,8,9,15,17)_Kreuztabellen(Jahrgang,Sthj,AFS)_abs.+rel.-Häuf..xlsx]Frage1_Zufriedenheit'!$O$98:$T$98</c:f>
              <c:numCache>
                <c:formatCode>0%</c:formatCode>
                <c:ptCount val="6"/>
                <c:pt idx="0">
                  <c:v>0.25</c:v>
                </c:pt>
                <c:pt idx="1">
                  <c:v>0.39776951672862454</c:v>
                </c:pt>
                <c:pt idx="2">
                  <c:v>0.33516483516483508</c:v>
                </c:pt>
                <c:pt idx="3">
                  <c:v>0.27941176470588236</c:v>
                </c:pt>
                <c:pt idx="4">
                  <c:v>0.44230769230769229</c:v>
                </c:pt>
                <c:pt idx="5">
                  <c:v>0.24358974358974358</c:v>
                </c:pt>
              </c:numCache>
            </c:numRef>
          </c:val>
        </c:ser>
        <c:ser>
          <c:idx val="3"/>
          <c:order val="3"/>
          <c:tx>
            <c:strRef>
              <c:f>'[20141106_QEP_Auswertung_Fragen(1,6,8,9,15,17)_Kreuztabellen(Jahrgang,Sthj,AFS)_abs.+rel.-Häuf..xlsx]Frage1_Zufriedenheit'!$B$99</c:f>
              <c:strCache>
                <c:ptCount val="1"/>
                <c:pt idx="0">
                  <c:v>Ja, auf jeden Fall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'[20141106_QEP_Auswertung_Fragen(1,6,8,9,15,17)_Kreuztabellen(Jahrgang,Sthj,AFS)_abs.+rel.-Häuf..xlsx]Frage1_Zufriedenheit'!$O$95:$T$95</c:f>
              <c:strCache>
                <c:ptCount val="6"/>
                <c:pt idx="0">
                  <c:v>EL</c:v>
                </c:pt>
                <c:pt idx="1">
                  <c:v>HE</c:v>
                </c:pt>
                <c:pt idx="2">
                  <c:v>KJ</c:v>
                </c:pt>
                <c:pt idx="3">
                  <c:v>SG</c:v>
                </c:pt>
                <c:pt idx="4">
                  <c:v>PR</c:v>
                </c:pt>
                <c:pt idx="5">
                  <c:v>JFS</c:v>
                </c:pt>
              </c:strCache>
            </c:strRef>
          </c:cat>
          <c:val>
            <c:numRef>
              <c:f>'[20141106_QEP_Auswertung_Fragen(1,6,8,9,15,17)_Kreuztabellen(Jahrgang,Sthj,AFS)_abs.+rel.-Häuf..xlsx]Frage1_Zufriedenheit'!$O$99:$T$99</c:f>
              <c:numCache>
                <c:formatCode>0%</c:formatCode>
                <c:ptCount val="6"/>
                <c:pt idx="0">
                  <c:v>0.71875</c:v>
                </c:pt>
                <c:pt idx="1">
                  <c:v>0.49442379182156132</c:v>
                </c:pt>
                <c:pt idx="2">
                  <c:v>0.61538461538461542</c:v>
                </c:pt>
                <c:pt idx="3">
                  <c:v>0.61764705882352944</c:v>
                </c:pt>
                <c:pt idx="4">
                  <c:v>0.51923076923076927</c:v>
                </c:pt>
                <c:pt idx="5">
                  <c:v>0.65384615384615385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7953280"/>
        <c:axId val="117955200"/>
      </c:barChart>
      <c:catAx>
        <c:axId val="117953280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de-DE" sz="1400"/>
                  <a:t>AFS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17955200"/>
        <c:crosses val="autoZero"/>
        <c:auto val="1"/>
        <c:lblAlgn val="ctr"/>
        <c:lblOffset val="100"/>
        <c:noMultiLvlLbl val="0"/>
      </c:catAx>
      <c:valAx>
        <c:axId val="117955200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e-DE"/>
                  <a:t>Nennungen in %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11795328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de-D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de-DE" sz="1200" b="1" i="0" u="none" strike="noStrike" baseline="0">
                <a:effectLst/>
              </a:rPr>
              <a:t>Frage 9 Nutzen der Anleitergespräche? (n=930, </a:t>
            </a:r>
            <a:r>
              <a:rPr lang="de-DE" sz="1200" baseline="0"/>
              <a:t>relative Häufigkeit, gültige Prozente)</a:t>
            </a:r>
            <a:endParaRPr lang="de-DE" sz="120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4284918231374925"/>
          <c:y val="0.15323375080829407"/>
          <c:w val="0.7043175853018373"/>
          <c:h val="0.64220386664897733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'[20141106_QEP_Auswertung_Fragen(1,6,8,9,15,17)_Kreuztabellen(Jahrgang,Sthj,AFS)_abs.+rel.-Häuf..xlsx]Frage9_NutzenAnleitergespräche'!$B$3:$B$6</c:f>
              <c:strCache>
                <c:ptCount val="4"/>
                <c:pt idx="0">
                  <c:v>Überhaupt Nicht </c:v>
                </c:pt>
                <c:pt idx="1">
                  <c:v>Eher Nein </c:v>
                </c:pt>
                <c:pt idx="2">
                  <c:v>Im Wesentlichen Ja </c:v>
                </c:pt>
                <c:pt idx="3">
                  <c:v>Ja, auf jeden Fall </c:v>
                </c:pt>
              </c:strCache>
            </c:strRef>
          </c:cat>
          <c:val>
            <c:numRef>
              <c:f>'[20141106_QEP_Auswertung_Fragen(1,6,8,9,15,17)_Kreuztabellen(Jahrgang,Sthj,AFS)_abs.+rel.-Häuf..xlsx]Frage9_NutzenAnleitergespräche'!$E$3:$E$6</c:f>
              <c:numCache>
                <c:formatCode>####.0</c:formatCode>
                <c:ptCount val="4"/>
                <c:pt idx="0">
                  <c:v>1.5053763440860215</c:v>
                </c:pt>
                <c:pt idx="1">
                  <c:v>5.698924731182796</c:v>
                </c:pt>
                <c:pt idx="2">
                  <c:v>32.795698924731184</c:v>
                </c:pt>
                <c:pt idx="3">
                  <c:v>60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8587776"/>
        <c:axId val="118590464"/>
      </c:barChart>
      <c:catAx>
        <c:axId val="11858777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de-DE"/>
          </a:p>
        </c:txPr>
        <c:crossAx val="118590464"/>
        <c:crosses val="autoZero"/>
        <c:auto val="1"/>
        <c:lblAlgn val="ctr"/>
        <c:lblOffset val="100"/>
        <c:noMultiLvlLbl val="0"/>
      </c:catAx>
      <c:valAx>
        <c:axId val="118590464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de-DE" sz="1200"/>
                  <a:t>gültige Nennungen in Prozent</a:t>
                </a:r>
              </a:p>
            </c:rich>
          </c:tx>
          <c:layout/>
          <c:overlay val="0"/>
        </c:title>
        <c:numFmt formatCode="####.0" sourceLinked="1"/>
        <c:majorTickMark val="out"/>
        <c:minorTickMark val="none"/>
        <c:tickLblPos val="nextTo"/>
        <c:crossAx val="1185877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de-DE" sz="1200" b="1" i="0" u="none" strike="noStrike" baseline="0">
                <a:effectLst/>
              </a:rPr>
              <a:t>Frage 9 Nutzen der Anleitergespräche? </a:t>
            </a:r>
            <a:r>
              <a:rPr lang="en-US" sz="1200" baseline="0"/>
              <a:t>* Jahrgang (n=926, relative Häufigkeit, Spaltenweise)</a:t>
            </a:r>
            <a:endParaRPr lang="en-US" sz="120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'[20141106_QEP_Auswertung_Fragen(1,6,8,9,15,17)_Kreuztabellen(Jahrgang,Sthj,AFS)_abs.+rel.-Häuf..xlsx]Frage9_NutzenAnleitergespräche'!$M$40</c:f>
              <c:strCache>
                <c:ptCount val="1"/>
                <c:pt idx="0">
                  <c:v>Überhaupt Nicht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'[20141106_QEP_Auswertung_Fragen(1,6,8,9,15,17)_Kreuztabellen(Jahrgang,Sthj,AFS)_abs.+rel.-Häuf..xlsx]Frage9_NutzenAnleitergespräche'!$O$39:$R$39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strCache>
            </c:strRef>
          </c:cat>
          <c:val>
            <c:numRef>
              <c:f>'[20141106_QEP_Auswertung_Fragen(1,6,8,9,15,17)_Kreuztabellen(Jahrgang,Sthj,AFS)_abs.+rel.-Häuf..xlsx]Frage9_NutzenAnleitergespräche'!$O$40:$R$40</c:f>
              <c:numCache>
                <c:formatCode>0%</c:formatCode>
                <c:ptCount val="4"/>
                <c:pt idx="0">
                  <c:v>4.7846889952153108E-3</c:v>
                </c:pt>
                <c:pt idx="1">
                  <c:v>1.4354066985645932E-2</c:v>
                </c:pt>
                <c:pt idx="2">
                  <c:v>3.0201342281879196E-2</c:v>
                </c:pt>
                <c:pt idx="3">
                  <c:v>4.7619047619047623E-3</c:v>
                </c:pt>
              </c:numCache>
            </c:numRef>
          </c:val>
        </c:ser>
        <c:ser>
          <c:idx val="1"/>
          <c:order val="1"/>
          <c:tx>
            <c:strRef>
              <c:f>'[20141106_QEP_Auswertung_Fragen(1,6,8,9,15,17)_Kreuztabellen(Jahrgang,Sthj,AFS)_abs.+rel.-Häuf..xlsx]Frage9_NutzenAnleitergespräche'!$M$41</c:f>
              <c:strCache>
                <c:ptCount val="1"/>
                <c:pt idx="0">
                  <c:v>Eher Nein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'[20141106_QEP_Auswertung_Fragen(1,6,8,9,15,17)_Kreuztabellen(Jahrgang,Sthj,AFS)_abs.+rel.-Häuf..xlsx]Frage9_NutzenAnleitergespräche'!$O$39:$R$39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strCache>
            </c:strRef>
          </c:cat>
          <c:val>
            <c:numRef>
              <c:f>'[20141106_QEP_Auswertung_Fragen(1,6,8,9,15,17)_Kreuztabellen(Jahrgang,Sthj,AFS)_abs.+rel.-Häuf..xlsx]Frage9_NutzenAnleitergespräche'!$O$41:$R$41</c:f>
              <c:numCache>
                <c:formatCode>0%</c:formatCode>
                <c:ptCount val="4"/>
                <c:pt idx="0">
                  <c:v>7.1770334928229665E-2</c:v>
                </c:pt>
                <c:pt idx="1">
                  <c:v>4.784688995215311E-2</c:v>
                </c:pt>
                <c:pt idx="2">
                  <c:v>6.3758389261744972E-2</c:v>
                </c:pt>
                <c:pt idx="3">
                  <c:v>4.2857142857142858E-2</c:v>
                </c:pt>
              </c:numCache>
            </c:numRef>
          </c:val>
        </c:ser>
        <c:ser>
          <c:idx val="2"/>
          <c:order val="2"/>
          <c:tx>
            <c:strRef>
              <c:f>'[20141106_QEP_Auswertung_Fragen(1,6,8,9,15,17)_Kreuztabellen(Jahrgang,Sthj,AFS)_abs.+rel.-Häuf..xlsx]Frage9_NutzenAnleitergespräche'!$M$42</c:f>
              <c:strCache>
                <c:ptCount val="1"/>
                <c:pt idx="0">
                  <c:v>Im Wesentlichen Ja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'[20141106_QEP_Auswertung_Fragen(1,6,8,9,15,17)_Kreuztabellen(Jahrgang,Sthj,AFS)_abs.+rel.-Häuf..xlsx]Frage9_NutzenAnleitergespräche'!$O$39:$R$39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strCache>
            </c:strRef>
          </c:cat>
          <c:val>
            <c:numRef>
              <c:f>'[20141106_QEP_Auswertung_Fragen(1,6,8,9,15,17)_Kreuztabellen(Jahrgang,Sthj,AFS)_abs.+rel.-Häuf..xlsx]Frage9_NutzenAnleitergespräche'!$O$42:$R$42</c:f>
              <c:numCache>
                <c:formatCode>0%</c:formatCode>
                <c:ptCount val="4"/>
                <c:pt idx="0">
                  <c:v>0.38277511961722488</c:v>
                </c:pt>
                <c:pt idx="1">
                  <c:v>0.32535885167464118</c:v>
                </c:pt>
                <c:pt idx="2">
                  <c:v>0.33892617449664431</c:v>
                </c:pt>
                <c:pt idx="3">
                  <c:v>0.26190476190476192</c:v>
                </c:pt>
              </c:numCache>
            </c:numRef>
          </c:val>
        </c:ser>
        <c:ser>
          <c:idx val="3"/>
          <c:order val="3"/>
          <c:tx>
            <c:strRef>
              <c:f>'[20141106_QEP_Auswertung_Fragen(1,6,8,9,15,17)_Kreuztabellen(Jahrgang,Sthj,AFS)_abs.+rel.-Häuf..xlsx]Frage9_NutzenAnleitergespräche'!$M$43</c:f>
              <c:strCache>
                <c:ptCount val="1"/>
                <c:pt idx="0">
                  <c:v>Ja, auf jeden Fall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'[20141106_QEP_Auswertung_Fragen(1,6,8,9,15,17)_Kreuztabellen(Jahrgang,Sthj,AFS)_abs.+rel.-Häuf..xlsx]Frage9_NutzenAnleitergespräche'!$O$39:$R$39</c:f>
              <c:strCache>
                <c:ptCount val="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</c:strCache>
            </c:strRef>
          </c:cat>
          <c:val>
            <c:numRef>
              <c:f>'[20141106_QEP_Auswertung_Fragen(1,6,8,9,15,17)_Kreuztabellen(Jahrgang,Sthj,AFS)_abs.+rel.-Häuf..xlsx]Frage9_NutzenAnleitergespräche'!$O$43:$R$43</c:f>
              <c:numCache>
                <c:formatCode>0%</c:formatCode>
                <c:ptCount val="4"/>
                <c:pt idx="0">
                  <c:v>0.54066985645933019</c:v>
                </c:pt>
                <c:pt idx="1">
                  <c:v>0.61244019138755978</c:v>
                </c:pt>
                <c:pt idx="2">
                  <c:v>0.56711409395973156</c:v>
                </c:pt>
                <c:pt idx="3">
                  <c:v>0.69047619047619047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18649984"/>
        <c:axId val="118651904"/>
      </c:barChart>
      <c:catAx>
        <c:axId val="118649984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200"/>
                </a:pPr>
                <a:r>
                  <a:rPr lang="de-DE" sz="1200"/>
                  <a:t>Jahrgang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de-DE"/>
          </a:p>
        </c:txPr>
        <c:crossAx val="118651904"/>
        <c:crosses val="autoZero"/>
        <c:auto val="1"/>
        <c:lblAlgn val="ctr"/>
        <c:lblOffset val="100"/>
        <c:noMultiLvlLbl val="0"/>
      </c:catAx>
      <c:valAx>
        <c:axId val="118651904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de-DE" sz="1200" baseline="0"/>
                  <a:t>Nennungen in %</a:t>
                </a:r>
                <a:endParaRPr lang="de-DE" sz="1200"/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11864998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de-D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de-DE" sz="1000" b="1" i="0" u="none" strike="noStrike" baseline="0">
                <a:effectLst/>
              </a:rPr>
              <a:t>Frage 9 Nutzen der Anleitergespräche? </a:t>
            </a:r>
            <a:r>
              <a:rPr lang="de-DE" sz="1000"/>
              <a:t>* Studienhalbjahr (n=902,</a:t>
            </a:r>
            <a:r>
              <a:rPr lang="de-DE" sz="1000" baseline="0"/>
              <a:t> relative Häufigkeit, Spaltenweise)</a:t>
            </a:r>
            <a:endParaRPr lang="de-DE" sz="100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'[20141106_QEP_Auswertung_Fragen(1,6,8,9,15,17)_Kreuztabellen(Jahrgang,Sthj,AFS)_abs.+rel.-Häuf..xlsx]Frage9_NutzenAnleitergespräche'!$B$68</c:f>
              <c:strCache>
                <c:ptCount val="1"/>
                <c:pt idx="0">
                  <c:v>Überhaupt Nicht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'[20141106_QEP_Auswertung_Fragen(1,6,8,9,15,17)_Kreuztabellen(Jahrgang,Sthj,AFS)_abs.+rel.-Häuf..xlsx]Frage9_NutzenAnleitergespräche'!$O$67:$T$67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strCache>
            </c:strRef>
          </c:cat>
          <c:val>
            <c:numRef>
              <c:f>'[20141106_QEP_Auswertung_Fragen(1,6,8,9,15,17)_Kreuztabellen(Jahrgang,Sthj,AFS)_abs.+rel.-Häuf..xlsx]Frage9_NutzenAnleitergespräche'!$O$68:$T$68</c:f>
              <c:numCache>
                <c:formatCode>0%</c:formatCode>
                <c:ptCount val="6"/>
                <c:pt idx="0">
                  <c:v>1.5384615384615385E-2</c:v>
                </c:pt>
                <c:pt idx="1">
                  <c:v>1.8072289156626505E-2</c:v>
                </c:pt>
                <c:pt idx="2">
                  <c:v>1.3333333333333334E-2</c:v>
                </c:pt>
                <c:pt idx="3">
                  <c:v>1.4925373134328356E-2</c:v>
                </c:pt>
                <c:pt idx="4">
                  <c:v>1.1627906976744186E-2</c:v>
                </c:pt>
                <c:pt idx="5">
                  <c:v>2.3529411764705882E-2</c:v>
                </c:pt>
              </c:numCache>
            </c:numRef>
          </c:val>
        </c:ser>
        <c:ser>
          <c:idx val="1"/>
          <c:order val="1"/>
          <c:tx>
            <c:strRef>
              <c:f>'[20141106_QEP_Auswertung_Fragen(1,6,8,9,15,17)_Kreuztabellen(Jahrgang,Sthj,AFS)_abs.+rel.-Häuf..xlsx]Frage9_NutzenAnleitergespräche'!$B$69</c:f>
              <c:strCache>
                <c:ptCount val="1"/>
                <c:pt idx="0">
                  <c:v>Eher Nein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'[20141106_QEP_Auswertung_Fragen(1,6,8,9,15,17)_Kreuztabellen(Jahrgang,Sthj,AFS)_abs.+rel.-Häuf..xlsx]Frage9_NutzenAnleitergespräche'!$O$67:$T$67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strCache>
            </c:strRef>
          </c:cat>
          <c:val>
            <c:numRef>
              <c:f>'[20141106_QEP_Auswertung_Fragen(1,6,8,9,15,17)_Kreuztabellen(Jahrgang,Sthj,AFS)_abs.+rel.-Häuf..xlsx]Frage9_NutzenAnleitergespräche'!$O$69:$T$69</c:f>
              <c:numCache>
                <c:formatCode>0%</c:formatCode>
                <c:ptCount val="6"/>
                <c:pt idx="0">
                  <c:v>5.128205128205128E-2</c:v>
                </c:pt>
                <c:pt idx="1">
                  <c:v>4.2168674698795178E-2</c:v>
                </c:pt>
                <c:pt idx="2">
                  <c:v>7.3333333333333334E-2</c:v>
                </c:pt>
                <c:pt idx="3">
                  <c:v>4.4776119402985072E-2</c:v>
                </c:pt>
                <c:pt idx="4">
                  <c:v>5.8139534883720929E-2</c:v>
                </c:pt>
                <c:pt idx="5">
                  <c:v>8.2352941176470573E-2</c:v>
                </c:pt>
              </c:numCache>
            </c:numRef>
          </c:val>
        </c:ser>
        <c:ser>
          <c:idx val="2"/>
          <c:order val="2"/>
          <c:tx>
            <c:strRef>
              <c:f>'[20141106_QEP_Auswertung_Fragen(1,6,8,9,15,17)_Kreuztabellen(Jahrgang,Sthj,AFS)_abs.+rel.-Häuf..xlsx]Frage9_NutzenAnleitergespräche'!$B$70</c:f>
              <c:strCache>
                <c:ptCount val="1"/>
                <c:pt idx="0">
                  <c:v>Im Wesentlichen Ja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'[20141106_QEP_Auswertung_Fragen(1,6,8,9,15,17)_Kreuztabellen(Jahrgang,Sthj,AFS)_abs.+rel.-Häuf..xlsx]Frage9_NutzenAnleitergespräche'!$O$67:$T$67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strCache>
            </c:strRef>
          </c:cat>
          <c:val>
            <c:numRef>
              <c:f>'[20141106_QEP_Auswertung_Fragen(1,6,8,9,15,17)_Kreuztabellen(Jahrgang,Sthj,AFS)_abs.+rel.-Häuf..xlsx]Frage9_NutzenAnleitergespräche'!$O$70:$T$70</c:f>
              <c:numCache>
                <c:formatCode>0%</c:formatCode>
                <c:ptCount val="6"/>
                <c:pt idx="0">
                  <c:v>0.30256410256410254</c:v>
                </c:pt>
                <c:pt idx="1">
                  <c:v>0.27710843373493976</c:v>
                </c:pt>
                <c:pt idx="2">
                  <c:v>0.30666666666666664</c:v>
                </c:pt>
                <c:pt idx="3">
                  <c:v>0.35820895522388058</c:v>
                </c:pt>
                <c:pt idx="4">
                  <c:v>0.33139534883720928</c:v>
                </c:pt>
                <c:pt idx="5">
                  <c:v>0.47058823529411759</c:v>
                </c:pt>
              </c:numCache>
            </c:numRef>
          </c:val>
        </c:ser>
        <c:ser>
          <c:idx val="3"/>
          <c:order val="3"/>
          <c:tx>
            <c:strRef>
              <c:f>'[20141106_QEP_Auswertung_Fragen(1,6,8,9,15,17)_Kreuztabellen(Jahrgang,Sthj,AFS)_abs.+rel.-Häuf..xlsx]Frage9_NutzenAnleitergespräche'!$B$71</c:f>
              <c:strCache>
                <c:ptCount val="1"/>
                <c:pt idx="0">
                  <c:v>Ja, auf jeden Fall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'[20141106_QEP_Auswertung_Fragen(1,6,8,9,15,17)_Kreuztabellen(Jahrgang,Sthj,AFS)_abs.+rel.-Häuf..xlsx]Frage9_NutzenAnleitergespräche'!$O$67:$T$67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strCache>
            </c:strRef>
          </c:cat>
          <c:val>
            <c:numRef>
              <c:f>'[20141106_QEP_Auswertung_Fragen(1,6,8,9,15,17)_Kreuztabellen(Jahrgang,Sthj,AFS)_abs.+rel.-Häuf..xlsx]Frage9_NutzenAnleitergespräche'!$O$71:$T$71</c:f>
              <c:numCache>
                <c:formatCode>0%</c:formatCode>
                <c:ptCount val="6"/>
                <c:pt idx="0">
                  <c:v>0.63076923076923075</c:v>
                </c:pt>
                <c:pt idx="1">
                  <c:v>0.66265060240963858</c:v>
                </c:pt>
                <c:pt idx="2">
                  <c:v>0.60666666666666669</c:v>
                </c:pt>
                <c:pt idx="3">
                  <c:v>0.58208955223880599</c:v>
                </c:pt>
                <c:pt idx="4">
                  <c:v>0.59883720930232553</c:v>
                </c:pt>
                <c:pt idx="5">
                  <c:v>0.42352941176470588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0751616"/>
        <c:axId val="120753536"/>
      </c:barChart>
      <c:catAx>
        <c:axId val="120751616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de-DE" sz="1400"/>
                  <a:t>Studienhalbjahr</a:t>
                </a:r>
              </a:p>
            </c:rich>
          </c:tx>
          <c:layout/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20753536"/>
        <c:crosses val="autoZero"/>
        <c:auto val="1"/>
        <c:lblAlgn val="ctr"/>
        <c:lblOffset val="100"/>
        <c:noMultiLvlLbl val="0"/>
      </c:catAx>
      <c:valAx>
        <c:axId val="120753536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e-DE"/>
                  <a:t>Nennungen in %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12075161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de-D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de-DE" sz="1200" b="1" i="0" u="none" strike="noStrike" baseline="0">
                <a:effectLst/>
              </a:rPr>
              <a:t>Frage 9 Nutzen der Anleitergespräche? </a:t>
            </a:r>
            <a:r>
              <a:rPr lang="de-DE" sz="1200" b="1" i="0" baseline="0">
                <a:effectLst/>
              </a:rPr>
              <a:t>* AFS (n=855, relative Häufigkeit, Spaltenweise)</a:t>
            </a:r>
            <a:endParaRPr lang="de-DE" sz="1200">
              <a:effectLst/>
            </a:endParaRP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'[20141106_QEP_Auswertung_Fragen(1,6,8,9,15,17)_Kreuztabellen(Jahrgang,Sthj,AFS)_abs.+rel.-Häuf..xlsx]Frage9_NutzenAnleitergespräche'!$B$96</c:f>
              <c:strCache>
                <c:ptCount val="1"/>
                <c:pt idx="0">
                  <c:v>Überhaupt Nicht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'[20141106_QEP_Auswertung_Fragen(1,6,8,9,15,17)_Kreuztabellen(Jahrgang,Sthj,AFS)_abs.+rel.-Häuf..xlsx]Frage9_NutzenAnleitergespräche'!$O$95:$T$95</c:f>
              <c:strCache>
                <c:ptCount val="6"/>
                <c:pt idx="0">
                  <c:v>EL</c:v>
                </c:pt>
                <c:pt idx="1">
                  <c:v>HE</c:v>
                </c:pt>
                <c:pt idx="2">
                  <c:v>KJ</c:v>
                </c:pt>
                <c:pt idx="3">
                  <c:v>SG</c:v>
                </c:pt>
                <c:pt idx="4">
                  <c:v>PR</c:v>
                </c:pt>
                <c:pt idx="5">
                  <c:v>FJS</c:v>
                </c:pt>
              </c:strCache>
            </c:strRef>
          </c:cat>
          <c:val>
            <c:numRef>
              <c:f>'[20141106_QEP_Auswertung_Fragen(1,6,8,9,15,17)_Kreuztabellen(Jahrgang,Sthj,AFS)_abs.+rel.-Häuf..xlsx]Frage9_NutzenAnleitergespräche'!$O$96:$T$96</c:f>
              <c:numCache>
                <c:formatCode>0%</c:formatCode>
                <c:ptCount val="6"/>
                <c:pt idx="1">
                  <c:v>1.5151515151515152E-2</c:v>
                </c:pt>
                <c:pt idx="2">
                  <c:v>3.4090909090909088E-2</c:v>
                </c:pt>
                <c:pt idx="3">
                  <c:v>1.5873015873015872E-2</c:v>
                </c:pt>
                <c:pt idx="4">
                  <c:v>3.9215686274509803E-3</c:v>
                </c:pt>
                <c:pt idx="5">
                  <c:v>1.5384615384615385E-2</c:v>
                </c:pt>
              </c:numCache>
            </c:numRef>
          </c:val>
        </c:ser>
        <c:ser>
          <c:idx val="1"/>
          <c:order val="1"/>
          <c:tx>
            <c:strRef>
              <c:f>'[20141106_QEP_Auswertung_Fragen(1,6,8,9,15,17)_Kreuztabellen(Jahrgang,Sthj,AFS)_abs.+rel.-Häuf..xlsx]Frage9_NutzenAnleitergespräche'!$B$97</c:f>
              <c:strCache>
                <c:ptCount val="1"/>
                <c:pt idx="0">
                  <c:v>Eher Nein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'[20141106_QEP_Auswertung_Fragen(1,6,8,9,15,17)_Kreuztabellen(Jahrgang,Sthj,AFS)_abs.+rel.-Häuf..xlsx]Frage9_NutzenAnleitergespräche'!$O$95:$T$95</c:f>
              <c:strCache>
                <c:ptCount val="6"/>
                <c:pt idx="0">
                  <c:v>EL</c:v>
                </c:pt>
                <c:pt idx="1">
                  <c:v>HE</c:v>
                </c:pt>
                <c:pt idx="2">
                  <c:v>KJ</c:v>
                </c:pt>
                <c:pt idx="3">
                  <c:v>SG</c:v>
                </c:pt>
                <c:pt idx="4">
                  <c:v>PR</c:v>
                </c:pt>
                <c:pt idx="5">
                  <c:v>FJS</c:v>
                </c:pt>
              </c:strCache>
            </c:strRef>
          </c:cat>
          <c:val>
            <c:numRef>
              <c:f>'[20141106_QEP_Auswertung_Fragen(1,6,8,9,15,17)_Kreuztabellen(Jahrgang,Sthj,AFS)_abs.+rel.-Häuf..xlsx]Frage9_NutzenAnleitergespräche'!$O$97:$T$97</c:f>
              <c:numCache>
                <c:formatCode>0%</c:formatCode>
                <c:ptCount val="6"/>
                <c:pt idx="0">
                  <c:v>3.125E-2</c:v>
                </c:pt>
                <c:pt idx="1">
                  <c:v>5.6818181818181816E-2</c:v>
                </c:pt>
                <c:pt idx="2">
                  <c:v>3.4090909090909088E-2</c:v>
                </c:pt>
                <c:pt idx="3">
                  <c:v>4.7619047619047616E-2</c:v>
                </c:pt>
                <c:pt idx="4">
                  <c:v>5.4901960784313725E-2</c:v>
                </c:pt>
                <c:pt idx="5">
                  <c:v>7.6923076923076927E-2</c:v>
                </c:pt>
              </c:numCache>
            </c:numRef>
          </c:val>
        </c:ser>
        <c:ser>
          <c:idx val="2"/>
          <c:order val="2"/>
          <c:tx>
            <c:strRef>
              <c:f>'[20141106_QEP_Auswertung_Fragen(1,6,8,9,15,17)_Kreuztabellen(Jahrgang,Sthj,AFS)_abs.+rel.-Häuf..xlsx]Frage9_NutzenAnleitergespräche'!$B$98</c:f>
              <c:strCache>
                <c:ptCount val="1"/>
                <c:pt idx="0">
                  <c:v>Im Wesentlichen Ja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'[20141106_QEP_Auswertung_Fragen(1,6,8,9,15,17)_Kreuztabellen(Jahrgang,Sthj,AFS)_abs.+rel.-Häuf..xlsx]Frage9_NutzenAnleitergespräche'!$O$95:$T$95</c:f>
              <c:strCache>
                <c:ptCount val="6"/>
                <c:pt idx="0">
                  <c:v>EL</c:v>
                </c:pt>
                <c:pt idx="1">
                  <c:v>HE</c:v>
                </c:pt>
                <c:pt idx="2">
                  <c:v>KJ</c:v>
                </c:pt>
                <c:pt idx="3">
                  <c:v>SG</c:v>
                </c:pt>
                <c:pt idx="4">
                  <c:v>PR</c:v>
                </c:pt>
                <c:pt idx="5">
                  <c:v>FJS</c:v>
                </c:pt>
              </c:strCache>
            </c:strRef>
          </c:cat>
          <c:val>
            <c:numRef>
              <c:f>'[20141106_QEP_Auswertung_Fragen(1,6,8,9,15,17)_Kreuztabellen(Jahrgang,Sthj,AFS)_abs.+rel.-Häuf..xlsx]Frage9_NutzenAnleitergespräche'!$O$98:$T$98</c:f>
              <c:numCache>
                <c:formatCode>0%</c:formatCode>
                <c:ptCount val="6"/>
                <c:pt idx="0">
                  <c:v>0.46875</c:v>
                </c:pt>
                <c:pt idx="1">
                  <c:v>0.32196969696969696</c:v>
                </c:pt>
                <c:pt idx="2">
                  <c:v>0.35795454545454547</c:v>
                </c:pt>
                <c:pt idx="3">
                  <c:v>0.25396825396825395</c:v>
                </c:pt>
                <c:pt idx="4">
                  <c:v>0.33725490196078434</c:v>
                </c:pt>
                <c:pt idx="5">
                  <c:v>0.24615384615384617</c:v>
                </c:pt>
              </c:numCache>
            </c:numRef>
          </c:val>
        </c:ser>
        <c:ser>
          <c:idx val="3"/>
          <c:order val="3"/>
          <c:tx>
            <c:strRef>
              <c:f>'[20141106_QEP_Auswertung_Fragen(1,6,8,9,15,17)_Kreuztabellen(Jahrgang,Sthj,AFS)_abs.+rel.-Häuf..xlsx]Frage9_NutzenAnleitergespräche'!$B$99</c:f>
              <c:strCache>
                <c:ptCount val="1"/>
                <c:pt idx="0">
                  <c:v>Ja, auf jeden Fall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de-DE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'[20141106_QEP_Auswertung_Fragen(1,6,8,9,15,17)_Kreuztabellen(Jahrgang,Sthj,AFS)_abs.+rel.-Häuf..xlsx]Frage9_NutzenAnleitergespräche'!$O$95:$T$95</c:f>
              <c:strCache>
                <c:ptCount val="6"/>
                <c:pt idx="0">
                  <c:v>EL</c:v>
                </c:pt>
                <c:pt idx="1">
                  <c:v>HE</c:v>
                </c:pt>
                <c:pt idx="2">
                  <c:v>KJ</c:v>
                </c:pt>
                <c:pt idx="3">
                  <c:v>SG</c:v>
                </c:pt>
                <c:pt idx="4">
                  <c:v>PR</c:v>
                </c:pt>
                <c:pt idx="5">
                  <c:v>FJS</c:v>
                </c:pt>
              </c:strCache>
            </c:strRef>
          </c:cat>
          <c:val>
            <c:numRef>
              <c:f>'[20141106_QEP_Auswertung_Fragen(1,6,8,9,15,17)_Kreuztabellen(Jahrgang,Sthj,AFS)_abs.+rel.-Häuf..xlsx]Frage9_NutzenAnleitergespräche'!$O$99:$T$99</c:f>
              <c:numCache>
                <c:formatCode>0%</c:formatCode>
                <c:ptCount val="6"/>
                <c:pt idx="0">
                  <c:v>0.5</c:v>
                </c:pt>
                <c:pt idx="1">
                  <c:v>0.60606060606060608</c:v>
                </c:pt>
                <c:pt idx="2">
                  <c:v>0.57386363636363635</c:v>
                </c:pt>
                <c:pt idx="3">
                  <c:v>0.68253968253968256</c:v>
                </c:pt>
                <c:pt idx="4">
                  <c:v>0.60392156862745094</c:v>
                </c:pt>
                <c:pt idx="5">
                  <c:v>0.66153846153846141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20825728"/>
        <c:axId val="120844288"/>
      </c:barChart>
      <c:catAx>
        <c:axId val="12082572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 sz="1400"/>
                </a:pPr>
                <a:r>
                  <a:rPr lang="de-DE" sz="1400"/>
                  <a:t>AFS</a:t>
                </a:r>
              </a:p>
            </c:rich>
          </c:tx>
          <c:overlay val="0"/>
        </c:title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120844288"/>
        <c:crosses val="autoZero"/>
        <c:auto val="1"/>
        <c:lblAlgn val="ctr"/>
        <c:lblOffset val="100"/>
        <c:noMultiLvlLbl val="0"/>
      </c:catAx>
      <c:valAx>
        <c:axId val="120844288"/>
        <c:scaling>
          <c:orientation val="minMax"/>
        </c:scaling>
        <c:delete val="0"/>
        <c:axPos val="b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de-DE" sz="1400"/>
                  <a:t>Nennungen in %</a:t>
                </a:r>
              </a:p>
            </c:rich>
          </c:tx>
          <c:overlay val="0"/>
        </c:title>
        <c:numFmt formatCode="0%" sourceLinked="1"/>
        <c:majorTickMark val="out"/>
        <c:minorTickMark val="none"/>
        <c:tickLblPos val="nextTo"/>
        <c:crossAx val="12082572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de-DE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97E637-B7AD-4C34-A275-6C6E31431E23}" type="datetimeFigureOut">
              <a:rPr lang="de-DE" smtClean="0"/>
              <a:t>19.12.2014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9839F-0768-405C-99D0-67FFEA2D53D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1523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9839F-0768-405C-99D0-67FFEA2D53D8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3203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9839F-0768-405C-99D0-67FFEA2D53D8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1836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9839F-0768-405C-99D0-67FFEA2D53D8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54970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9839F-0768-405C-99D0-67FFEA2D53D8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097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9839F-0768-405C-99D0-67FFEA2D53D8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7153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9839F-0768-405C-99D0-67FFEA2D53D8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2402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9839F-0768-405C-99D0-67FFEA2D53D8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4046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9839F-0768-405C-99D0-67FFEA2D53D8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371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59839F-0768-405C-99D0-67FFEA2D53D8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5258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4C3F-CD5F-496F-AF83-9FC334C348AC}" type="datetimeFigureOut">
              <a:rPr lang="de-DE" smtClean="0"/>
              <a:t>19.12.2014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E4DE-3977-4BB9-9880-D078975447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8412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4C3F-CD5F-496F-AF83-9FC334C348AC}" type="datetimeFigureOut">
              <a:rPr lang="de-DE" smtClean="0"/>
              <a:t>19.12.2014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E4DE-3977-4BB9-9880-D078975447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502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4C3F-CD5F-496F-AF83-9FC334C348AC}" type="datetimeFigureOut">
              <a:rPr lang="de-DE" smtClean="0"/>
              <a:t>19.12.2014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E4DE-3977-4BB9-9880-D078975447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579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4C3F-CD5F-496F-AF83-9FC334C348AC}" type="datetimeFigureOut">
              <a:rPr lang="de-DE" smtClean="0"/>
              <a:t>19.12.2014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E4DE-3977-4BB9-9880-D078975447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7378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4C3F-CD5F-496F-AF83-9FC334C348AC}" type="datetimeFigureOut">
              <a:rPr lang="de-DE" smtClean="0"/>
              <a:t>19.12.2014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E4DE-3977-4BB9-9880-D078975447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5093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4C3F-CD5F-496F-AF83-9FC334C348AC}" type="datetimeFigureOut">
              <a:rPr lang="de-DE" smtClean="0"/>
              <a:t>19.12.2014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E4DE-3977-4BB9-9880-D078975447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340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4C3F-CD5F-496F-AF83-9FC334C348AC}" type="datetimeFigureOut">
              <a:rPr lang="de-DE" smtClean="0"/>
              <a:t>19.12.2014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E4DE-3977-4BB9-9880-D078975447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6579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4C3F-CD5F-496F-AF83-9FC334C348AC}" type="datetimeFigureOut">
              <a:rPr lang="de-DE" smtClean="0"/>
              <a:t>19.12.2014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E4DE-3977-4BB9-9880-D078975447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667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4C3F-CD5F-496F-AF83-9FC334C348AC}" type="datetimeFigureOut">
              <a:rPr lang="de-DE" smtClean="0"/>
              <a:t>19.12.2014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E4DE-3977-4BB9-9880-D078975447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2816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4C3F-CD5F-496F-AF83-9FC334C348AC}" type="datetimeFigureOut">
              <a:rPr lang="de-DE" smtClean="0"/>
              <a:t>19.12.2014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E4DE-3977-4BB9-9880-D078975447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0594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E4C3F-CD5F-496F-AF83-9FC334C348AC}" type="datetimeFigureOut">
              <a:rPr lang="de-DE" smtClean="0"/>
              <a:t>19.12.2014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EE4DE-3977-4BB9-9880-D078975447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7417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E4C3F-CD5F-496F-AF83-9FC334C348AC}" type="datetimeFigureOut">
              <a:rPr lang="de-DE" smtClean="0"/>
              <a:t>19.12.2014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EE4DE-3977-4BB9-9880-D0789754478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656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Qualitätsentwicklung in den Praxisphasen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6936"/>
          </a:xfrm>
        </p:spPr>
        <p:txBody>
          <a:bodyPr/>
          <a:lstStyle/>
          <a:p>
            <a:r>
              <a:rPr lang="de-DE" dirty="0" smtClean="0"/>
              <a:t>Feedback der Jahrgänge 2008 - 2011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1187624" y="1412776"/>
            <a:ext cx="54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M. </a:t>
            </a:r>
            <a:r>
              <a:rPr lang="de-DE" sz="2400" dirty="0" err="1" smtClean="0"/>
              <a:t>Moch</a:t>
            </a:r>
            <a:r>
              <a:rPr lang="de-DE" sz="2400" dirty="0" smtClean="0"/>
              <a:t>;  D. </a:t>
            </a:r>
            <a:r>
              <a:rPr lang="de-DE" sz="2400" dirty="0" err="1" smtClean="0"/>
              <a:t>Kladt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489154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/>
              <a:t>Fragebogen nach jeder Praxisphase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72" y="1124745"/>
            <a:ext cx="8734425" cy="52080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3437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20798"/>
            <a:ext cx="8712968" cy="534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755576" y="420633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/>
              <a:t>Waren Sie insgesamt mit der Praxisphase zufrieden</a:t>
            </a:r>
            <a:r>
              <a:rPr lang="de-DE" sz="2000" b="1" dirty="0" smtClean="0"/>
              <a:t>? (Jahrgang) 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2620577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469491" y="392319"/>
            <a:ext cx="7992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/>
              <a:t>Waren Sie insgesamt mit der Praxisphase zufrieden</a:t>
            </a:r>
            <a:r>
              <a:rPr lang="de-DE" sz="2000" b="1" dirty="0" smtClean="0"/>
              <a:t>? (Studienhalbjahr) </a:t>
            </a:r>
            <a:endParaRPr lang="de-DE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4814"/>
            <a:ext cx="8928992" cy="5216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1457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469491" y="392319"/>
            <a:ext cx="7992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/>
              <a:t>Waren Sie insgesamt mit der Praxisphase zufrieden</a:t>
            </a:r>
            <a:r>
              <a:rPr lang="de-DE" sz="2000" b="1" dirty="0" smtClean="0"/>
              <a:t>? (Arbeitsfeld) </a:t>
            </a:r>
            <a:endParaRPr lang="de-DE" sz="2000" dirty="0"/>
          </a:p>
        </p:txBody>
      </p:sp>
      <p:graphicFrame>
        <p:nvGraphicFramePr>
          <p:cNvPr id="9" name="Diagram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3195382"/>
              </p:ext>
            </p:extLst>
          </p:nvPr>
        </p:nvGraphicFramePr>
        <p:xfrm>
          <a:off x="179512" y="792429"/>
          <a:ext cx="8856984" cy="5804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36738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043608" y="692696"/>
            <a:ext cx="67687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/>
              <a:t>Haben Ihnen die </a:t>
            </a:r>
            <a:r>
              <a:rPr lang="de-DE" sz="2000" b="1" dirty="0" err="1"/>
              <a:t>Anleitergespräche</a:t>
            </a:r>
            <a:r>
              <a:rPr lang="de-DE" sz="2000" b="1" dirty="0"/>
              <a:t> etwas gebracht?</a:t>
            </a:r>
            <a:endParaRPr lang="de-DE" sz="2000" dirty="0"/>
          </a:p>
        </p:txBody>
      </p:sp>
      <p:graphicFrame>
        <p:nvGraphicFramePr>
          <p:cNvPr id="3" name="Diagram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0671080"/>
              </p:ext>
            </p:extLst>
          </p:nvPr>
        </p:nvGraphicFramePr>
        <p:xfrm>
          <a:off x="107504" y="1092806"/>
          <a:ext cx="8928992" cy="5648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23922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043608" y="492641"/>
            <a:ext cx="79208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/>
              <a:t>Haben Ihnen die </a:t>
            </a:r>
            <a:r>
              <a:rPr lang="de-DE" sz="2000" b="1" dirty="0" err="1"/>
              <a:t>Anleitergespräche</a:t>
            </a:r>
            <a:r>
              <a:rPr lang="de-DE" sz="2000" b="1" dirty="0"/>
              <a:t> etwas gebracht</a:t>
            </a:r>
            <a:r>
              <a:rPr lang="de-DE" sz="2000" b="1" dirty="0" smtClean="0"/>
              <a:t>? (Jahrgang)</a:t>
            </a:r>
            <a:endParaRPr lang="de-DE" sz="2000" dirty="0"/>
          </a:p>
        </p:txBody>
      </p:sp>
      <p:graphicFrame>
        <p:nvGraphicFramePr>
          <p:cNvPr id="3" name="Diagram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6033617"/>
              </p:ext>
            </p:extLst>
          </p:nvPr>
        </p:nvGraphicFramePr>
        <p:xfrm>
          <a:off x="107504" y="1092807"/>
          <a:ext cx="9036495" cy="5504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52241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3143648"/>
              </p:ext>
            </p:extLst>
          </p:nvPr>
        </p:nvGraphicFramePr>
        <p:xfrm>
          <a:off x="179512" y="908721"/>
          <a:ext cx="896448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hteck 2"/>
          <p:cNvSpPr/>
          <p:nvPr/>
        </p:nvSpPr>
        <p:spPr>
          <a:xfrm>
            <a:off x="1043608" y="492641"/>
            <a:ext cx="79208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/>
              <a:t>Haben Ihnen die </a:t>
            </a:r>
            <a:r>
              <a:rPr lang="de-DE" sz="2000" b="1" dirty="0" err="1"/>
              <a:t>Anleitergespräche</a:t>
            </a:r>
            <a:r>
              <a:rPr lang="de-DE" sz="2000" b="1" dirty="0"/>
              <a:t> etwas gebracht</a:t>
            </a:r>
            <a:r>
              <a:rPr lang="de-DE" sz="2000" b="1" dirty="0" smtClean="0"/>
              <a:t>? (Studienhalbjahr)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039259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043608" y="492641"/>
            <a:ext cx="79208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000" b="1" dirty="0"/>
              <a:t>Haben Ihnen die </a:t>
            </a:r>
            <a:r>
              <a:rPr lang="de-DE" sz="2000" b="1" dirty="0" err="1"/>
              <a:t>Anleitergespräche</a:t>
            </a:r>
            <a:r>
              <a:rPr lang="de-DE" sz="2000" b="1" dirty="0"/>
              <a:t> etwas gebracht</a:t>
            </a:r>
            <a:r>
              <a:rPr lang="de-DE" sz="2000" b="1" dirty="0" smtClean="0"/>
              <a:t>? (Arbeitsfeld)</a:t>
            </a:r>
            <a:endParaRPr lang="de-DE" sz="2000" dirty="0"/>
          </a:p>
        </p:txBody>
      </p:sp>
      <p:graphicFrame>
        <p:nvGraphicFramePr>
          <p:cNvPr id="3" name="Diagram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3534630"/>
              </p:ext>
            </p:extLst>
          </p:nvPr>
        </p:nvGraphicFramePr>
        <p:xfrm>
          <a:off x="107504" y="892751"/>
          <a:ext cx="9036496" cy="57766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3403116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Bildschirmpräsentation (4:3)</PresentationFormat>
  <Paragraphs>34</Paragraphs>
  <Slides>9</Slides>
  <Notes>9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Larissa</vt:lpstr>
      <vt:lpstr>Qualitätsentwicklung in den Praxisphasen</vt:lpstr>
      <vt:lpstr>Fragebogen nach jeder Praxisphase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Qualitätsentwicklung in den Praxisphasen</dc:title>
  <dc:creator>Dr. Matthias Moch</dc:creator>
  <cp:lastModifiedBy>Marckmann-Lautenschläger, Christine</cp:lastModifiedBy>
  <cp:revision>13</cp:revision>
  <dcterms:created xsi:type="dcterms:W3CDTF">2014-11-11T06:59:53Z</dcterms:created>
  <dcterms:modified xsi:type="dcterms:W3CDTF">2014-12-19T10:19:02Z</dcterms:modified>
</cp:coreProperties>
</file>