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08" autoAdjust="0"/>
  </p:normalViewPr>
  <p:slideViewPr>
    <p:cSldViewPr snapToGrid="0">
      <p:cViewPr>
        <p:scale>
          <a:sx n="82" d="100"/>
          <a:sy n="82" d="100"/>
        </p:scale>
        <p:origin x="-1032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N =</a:t>
            </a:r>
            <a:r>
              <a:rPr lang="de-DE" baseline="0" dirty="0" smtClean="0"/>
              <a:t> 912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Zufrieden mit der Praxisphase? (in 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Ja, auf jeden Fall</c:v>
                </c:pt>
                <c:pt idx="1">
                  <c:v>Im Wesentlichen Ja</c:v>
                </c:pt>
                <c:pt idx="2">
                  <c:v>Eher Nein</c:v>
                </c:pt>
                <c:pt idx="3">
                  <c:v>Überhaupt nicht</c:v>
                </c:pt>
              </c:strCache>
            </c:strRef>
          </c:cat>
          <c:val>
            <c:numRef>
              <c:f>Tabelle1!$B$2:$B$5</c:f>
              <c:numCache>
                <c:formatCode>0.0%</c:formatCode>
                <c:ptCount val="4"/>
                <c:pt idx="0">
                  <c:v>0.57785087719298245</c:v>
                </c:pt>
                <c:pt idx="1">
                  <c:v>0.35526315789473684</c:v>
                </c:pt>
                <c:pt idx="2">
                  <c:v>5.921052631578947E-2</c:v>
                </c:pt>
                <c:pt idx="3">
                  <c:v>7.6754385964912276E-3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006208"/>
        <c:axId val="65603072"/>
      </c:barChart>
      <c:catAx>
        <c:axId val="6500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603072"/>
        <c:crosses val="autoZero"/>
        <c:auto val="1"/>
        <c:lblAlgn val="ctr"/>
        <c:lblOffset val="100"/>
        <c:noMultiLvlLbl val="0"/>
      </c:catAx>
      <c:valAx>
        <c:axId val="65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00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N = 882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Haben die Anleitungsgespräche etwas gebracht? (in 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Ja, auf jeden Fall</c:v>
                </c:pt>
                <c:pt idx="1">
                  <c:v>Im Wesentlichen Ja</c:v>
                </c:pt>
                <c:pt idx="2">
                  <c:v>Eher Nein</c:v>
                </c:pt>
                <c:pt idx="3">
                  <c:v>Überhaupt nicht</c:v>
                </c:pt>
              </c:strCache>
            </c:strRef>
          </c:cat>
          <c:val>
            <c:numRef>
              <c:f>Tabelle1!$B$2:$B$5</c:f>
              <c:numCache>
                <c:formatCode>0.0%</c:formatCode>
                <c:ptCount val="4"/>
                <c:pt idx="0">
                  <c:v>0.61111111111111116</c:v>
                </c:pt>
                <c:pt idx="1">
                  <c:v>0.31859410430839002</c:v>
                </c:pt>
                <c:pt idx="2">
                  <c:v>5.6689342403628121E-2</c:v>
                </c:pt>
                <c:pt idx="3">
                  <c:v>1.3605442176870748E-2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649664"/>
        <c:axId val="65684224"/>
      </c:barChart>
      <c:catAx>
        <c:axId val="6564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684224"/>
        <c:crosses val="autoZero"/>
        <c:auto val="1"/>
        <c:lblAlgn val="ctr"/>
        <c:lblOffset val="100"/>
        <c:noMultiLvlLbl val="0"/>
      </c:catAx>
      <c:valAx>
        <c:axId val="6568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64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N = 890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Werden Sie und Ihre Arbeit wertgeschätzt? (in%)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Ja, auf jeden Fall</c:v>
                </c:pt>
                <c:pt idx="1">
                  <c:v>Im Wesentlichen Ja</c:v>
                </c:pt>
                <c:pt idx="2">
                  <c:v>Eher Nein</c:v>
                </c:pt>
                <c:pt idx="3">
                  <c:v>Überhaupt nicht</c:v>
                </c:pt>
              </c:strCache>
            </c:strRef>
          </c:cat>
          <c:val>
            <c:numRef>
              <c:f>Tabelle1!$B$2:$B$5</c:f>
              <c:numCache>
                <c:formatCode>0.0%</c:formatCode>
                <c:ptCount val="4"/>
                <c:pt idx="0">
                  <c:v>0.74382022471910114</c:v>
                </c:pt>
                <c:pt idx="1">
                  <c:v>0.22696629213483147</c:v>
                </c:pt>
                <c:pt idx="2">
                  <c:v>2.1348314606741574E-2</c:v>
                </c:pt>
                <c:pt idx="3">
                  <c:v>7.8651685393258432E-3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6008192"/>
        <c:axId val="66011136"/>
      </c:barChart>
      <c:catAx>
        <c:axId val="6600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011136"/>
        <c:crosses val="autoZero"/>
        <c:auto val="1"/>
        <c:lblAlgn val="ctr"/>
        <c:lblOffset val="100"/>
        <c:noMultiLvlLbl val="0"/>
      </c:catAx>
      <c:valAx>
        <c:axId val="6601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00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 = 757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Ja, auf jeden Fall</c:v>
                </c:pt>
                <c:pt idx="1">
                  <c:v>Im Wesentlichen Ja</c:v>
                </c:pt>
                <c:pt idx="2">
                  <c:v>Eher Nein</c:v>
                </c:pt>
                <c:pt idx="3">
                  <c:v>Überhaupt nicht</c:v>
                </c:pt>
              </c:strCache>
            </c:strRef>
          </c:cat>
          <c:val>
            <c:numRef>
              <c:f>Tabelle1!$B$2:$B$5</c:f>
              <c:numCache>
                <c:formatCode>0.0%</c:formatCode>
                <c:ptCount val="4"/>
                <c:pt idx="0">
                  <c:v>0.17569352708058125</c:v>
                </c:pt>
                <c:pt idx="1">
                  <c:v>0.43593130779392336</c:v>
                </c:pt>
                <c:pt idx="2">
                  <c:v>0.3104359313077939</c:v>
                </c:pt>
                <c:pt idx="3">
                  <c:v>7.7939233817701459E-2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6048384"/>
        <c:axId val="66051072"/>
      </c:barChart>
      <c:catAx>
        <c:axId val="6604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051072"/>
        <c:crosses val="autoZero"/>
        <c:auto val="1"/>
        <c:lblAlgn val="ctr"/>
        <c:lblOffset val="100"/>
        <c:noMultiLvlLbl val="0"/>
      </c:catAx>
      <c:valAx>
        <c:axId val="6605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04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 = 823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Ja, auf jeden Fall</c:v>
                </c:pt>
                <c:pt idx="1">
                  <c:v>Im Wesentlichen Ja</c:v>
                </c:pt>
                <c:pt idx="2">
                  <c:v>Eher Nein</c:v>
                </c:pt>
                <c:pt idx="3">
                  <c:v>Überhaupt nicht</c:v>
                </c:pt>
              </c:strCache>
            </c:strRef>
          </c:cat>
          <c:val>
            <c:numRef>
              <c:f>Tabelle1!$B$2:$B$5</c:f>
              <c:numCache>
                <c:formatCode>0.0%</c:formatCode>
                <c:ptCount val="4"/>
                <c:pt idx="0">
                  <c:v>0.73754556500607538</c:v>
                </c:pt>
                <c:pt idx="1">
                  <c:v>0.23815309842041313</c:v>
                </c:pt>
                <c:pt idx="2">
                  <c:v>2.4301336573511544E-2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141248"/>
        <c:axId val="69142784"/>
      </c:barChart>
      <c:catAx>
        <c:axId val="6914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142784"/>
        <c:crosses val="autoZero"/>
        <c:auto val="1"/>
        <c:lblAlgn val="ctr"/>
        <c:lblOffset val="100"/>
        <c:noMultiLvlLbl val="0"/>
      </c:catAx>
      <c:valAx>
        <c:axId val="6914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14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Zufriedenheit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HE (N=248)</c:v>
                </c:pt>
                <c:pt idx="1">
                  <c:v>SG1 + SG2 (N=303)</c:v>
                </c:pt>
                <c:pt idx="2">
                  <c:v>VD (N=79)</c:v>
                </c:pt>
                <c:pt idx="3">
                  <c:v>KJ (N=189)</c:v>
                </c:pt>
                <c:pt idx="4">
                  <c:v>EL (N=34)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3.43</c:v>
                </c:pt>
                <c:pt idx="1">
                  <c:v>3.5</c:v>
                </c:pt>
                <c:pt idx="2">
                  <c:v>3.63</c:v>
                </c:pt>
                <c:pt idx="3">
                  <c:v>3.57</c:v>
                </c:pt>
                <c:pt idx="4">
                  <c:v>3.71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Nutzen der Anleitung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HE (N=248)</c:v>
                </c:pt>
                <c:pt idx="1">
                  <c:v>SG1 + SG2 (N=303)</c:v>
                </c:pt>
                <c:pt idx="2">
                  <c:v>VD (N=79)</c:v>
                </c:pt>
                <c:pt idx="3">
                  <c:v>KJ (N=189)</c:v>
                </c:pt>
                <c:pt idx="4">
                  <c:v>EL (N=34)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3.57</c:v>
                </c:pt>
                <c:pt idx="1">
                  <c:v>3.54</c:v>
                </c:pt>
                <c:pt idx="2">
                  <c:v>3.55</c:v>
                </c:pt>
                <c:pt idx="3">
                  <c:v>3.49</c:v>
                </c:pt>
                <c:pt idx="4">
                  <c:v>3.5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Wertschätzung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HE (N=248)</c:v>
                </c:pt>
                <c:pt idx="1">
                  <c:v>SG1 + SG2 (N=303)</c:v>
                </c:pt>
                <c:pt idx="2">
                  <c:v>VD (N=79)</c:v>
                </c:pt>
                <c:pt idx="3">
                  <c:v>KJ (N=189)</c:v>
                </c:pt>
                <c:pt idx="4">
                  <c:v>EL (N=34)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3.71</c:v>
                </c:pt>
                <c:pt idx="1">
                  <c:v>3.68</c:v>
                </c:pt>
                <c:pt idx="2">
                  <c:v>3.85</c:v>
                </c:pt>
                <c:pt idx="3">
                  <c:v>3.66</c:v>
                </c:pt>
                <c:pt idx="4">
                  <c:v>3.85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187840"/>
        <c:axId val="69476352"/>
      </c:barChart>
      <c:catAx>
        <c:axId val="6918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476352"/>
        <c:crosses val="autoZero"/>
        <c:auto val="1"/>
        <c:lblAlgn val="ctr"/>
        <c:lblOffset val="100"/>
        <c:noMultiLvlLbl val="0"/>
      </c:catAx>
      <c:valAx>
        <c:axId val="69476352"/>
        <c:scaling>
          <c:orientation val="minMax"/>
          <c:max val="4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18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 = 919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Tabelle1!$A$2:$A$4</c:f>
              <c:strCache>
                <c:ptCount val="3"/>
                <c:pt idx="0">
                  <c:v>Nein</c:v>
                </c:pt>
                <c:pt idx="1">
                  <c:v>Ja</c:v>
                </c:pt>
                <c:pt idx="2">
                  <c:v>Keine Angabe</c:v>
                </c:pt>
              </c:strCache>
            </c:strRef>
          </c:cat>
          <c:val>
            <c:numRef>
              <c:f>Tabelle1!$B$2:$B$4</c:f>
              <c:numCache>
                <c:formatCode>0%</c:formatCode>
                <c:ptCount val="3"/>
                <c:pt idx="0">
                  <c:v>0.75952121871599565</c:v>
                </c:pt>
                <c:pt idx="1">
                  <c:v>0.11425462459194777</c:v>
                </c:pt>
                <c:pt idx="2">
                  <c:v>0.12622415669205658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 = 105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Tabelle1!$A$2:$A$7</c:f>
              <c:strCache>
                <c:ptCount val="6"/>
                <c:pt idx="0">
                  <c:v>Zeitproblem</c:v>
                </c:pt>
                <c:pt idx="1">
                  <c:v>Organisationsproblem</c:v>
                </c:pt>
                <c:pt idx="2">
                  <c:v>Fachliche Differenzen</c:v>
                </c:pt>
                <c:pt idx="3">
                  <c:v>Persönliche Differenzen</c:v>
                </c:pt>
                <c:pt idx="4">
                  <c:v>Sonstiges</c:v>
                </c:pt>
                <c:pt idx="5">
                  <c:v>keine Angabe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30</c:v>
                </c:pt>
                <c:pt idx="1">
                  <c:v>36</c:v>
                </c:pt>
                <c:pt idx="2">
                  <c:v>17</c:v>
                </c:pt>
                <c:pt idx="3">
                  <c:v>9</c:v>
                </c:pt>
                <c:pt idx="4">
                  <c:v>8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589632"/>
        <c:axId val="69665152"/>
      </c:barChart>
      <c:catAx>
        <c:axId val="6958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665152"/>
        <c:crosses val="autoZero"/>
        <c:auto val="1"/>
        <c:lblAlgn val="ctr"/>
        <c:lblOffset val="100"/>
        <c:noMultiLvlLbl val="0"/>
      </c:catAx>
      <c:valAx>
        <c:axId val="6966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958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37486-6E09-4A77-B065-7785BB2E521A}" type="datetimeFigureOut">
              <a:rPr lang="de-DE" smtClean="0"/>
              <a:t>27.06.2014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4EDB5-283D-453D-8569-7A48DAF65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45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4EDB5-283D-453D-8569-7A48DAF65F5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22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Zeitproblem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Zeitprobleme; Zeit; "keine Gespräche bzw. Anleiter kaum gesehen"; "Es war in der letzten Praxisphase wenig Zeit für Anleitungsgespräche"; "War kein Problem, wenn Zeit war wurden sie spontan nachgeholt"; "zeitliche Engpässe, "Zeitliche Abstimmung war sehr schwierig"; "Verbesserungswünsche für das nächste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Semster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"; "Zeitfaktor aufgrund Klinischer Alltag"; Manchmal fehlte Zeit für Gespräche; Versuch, Zeit im Alltag hierfür zu schaffen; Anleiter teilweise wenig Zeit; Anleitung hatte viel Unruhe, viele Termine; Verpasste Gesprächstermine; Vereinbarung fester Termine; Schwierigkeiten beim Terminausmachen; wenig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Anleitergespräche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 wenig Zeit seitens des Anleiters; es fand nur ein Gespräch statt (kein Abschlussgespräch); wurde nicht thematisiert; Zeitmangel wegen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zuviel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Überstunden (Krankheit, Kündigung etc.); es gab keine Lösung; Der Anleiter war nur wenige Stunden anwesend; zeitliche Probleme der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Anleitung;Anleitung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hat immer gesagt, es sei schwierig regelmäßige Gespräche zu führen; Regelmäßigkeit der Termine; wenig Kontakt; zeitliche Begrenzung der Anleitung; wenig Zeit, Zeitproblem wegen 50%-Stelle der/s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AnleiterIn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Termine oft zu selten, da Urlaub und Freizeit; war zu viel außer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Haus;Kontakt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durch E-Mail und telefonisch; zeitlich, es fanden kaum Gespräche statt; Termine (Gespräche) wurden oft verschoben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Organisationsproblem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keine genau Erklärung von seitens d. Anleiters/ Kommunikationsprobleme; erneute Klärung der Situation; lange Krankheitszeiten der Anleiterin, keine Gespräche; Gespräch mit offizieller Anleiterin (jedoch nicht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hilfrich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wenige, unkoordinierte Gespräche; Gespräch mit anderen Teamkolleg/innen; Probleme äußern sich außerhalb des Gruppengeschehens;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Anleiterwechsel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Übernahme der Anleitung durch andere Kollegin; "Arbeitsplatzwechsel d. ursprünglichen Anleiters"; "war größtenteils krank,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daher erstes Gespräch nach 9 Wochen"; "Krise in der Gruppe bezüglich meiner Einfindung"; "Doppeldienste, Reflexion"; "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wechsel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der Anleitung, keine Leitung im Haus"; "so gut es ging aufgefangen“; "voller Terminkalender des Anleiters, keine vereinbarten Termine, sondern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Tür&amp;Angel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"; "Spontane Gespräche, meist unvorbereitet, aber hilfreich";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wechsel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Kollegiums;"; "nächstes Semester wird besser; klar wer Anführer war; "nicht im eigentlich ausgehandelten Feld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gearbeitet,msondern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Bereichen die ich schon kannte"; Schlechte Arbeitsbereichszuteilung; Bereichswechsel;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Anleiterwechsel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Direkte positive Zusammenarbeit; Geplantes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Prpjekt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konnte nicht stattfinden; Getrennte Anleitung; Keine Anleitung;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-Studenten werden hauptamtlich eingesetzt; Umstrukturierung der Einrichtung, Reibungspunkte, Unstimmigkeiten; "das Beste draus machen", Klärung"; Letztes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Anleitergespräch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fand nicht statt; Andere Kollegin hat es übernommen,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Rolle des Praxisanleiters war längere Zeit unklar; Ansprechpartner waren alle Mitglieder des Teams,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Allgemeine Unerfahrenheit mit BA-Studenten, Krankheitsausfälle; Gespräche, gemeinsame Erarbeitung von Wissen über das Studium; Anleiter kündigte; Abteilungsleiterin übernahm Anleitung,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Mitarbeitermangel, keine Anleitung, nur Gespräche zwischendurch; Unstimmigkeiten zwischen Team und Leitung; Leitung: totschweigen, Team: in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SuVi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besprochen; Anfänglich Probleme bei den Verantwortlichkeiten, wer für mich zuständig ist; Anleitung (DRK) war eig. Nicht vorhanden; Ich habe mich beschwert zunächst Klärung was die Anleitung beinhaltet; Anleiter-Wechsel aufgrund von 5 Wochen Urlaub der Anleiterin; zunächst gab es keine Anleitung; in Gesprächen wurde ein Kompromiss gefunden: Anleitung wird gewährleistet, aber nicht in dem Maße wie im Fremdpraktikum-Curriculum angedacht; mein Anleiter im Bildungsbereich wusste oft nicht, wo er mich unterbringen sollte bzw. was im Falle von Urlaub von anderen MA mit mir gemacht wird; ich habe mich selbst darum gekümmert,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Teamprobleme; tägliche Anleitung wurde externe Anleitung durchgeführt; keine klare Aufgabenteilung; Laut Anleitung wenig Kontakt mit Klienten, vorwiegend Konzept- und Projektarbeit;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fehlende Anleitung; Keine/wenig Anleitung erfahren; klärendes Gespräch am Ende der Praxisphase</a:t>
            </a:r>
          </a:p>
          <a:p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Fachliche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Differenzen</a:t>
            </a:r>
            <a:endParaRPr lang="de-D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"zu wenig Interesse an theoretischen Inhalten seitens der Anleitung"; "Es wurden kaum Kompetenzen vermittelt, es wurde gesagt ich könnte die Strukturen der Einrichtung akzeptieren oder gehen."; "Anleiterin war keine Sozialpädagogin, sondern Verwaltungsangestellt"; "Bezugspersonen unzuverlässig &amp; unprofessionell"; "Aufgrund hoher Praxiserfahrung, wurde mir mein Wechsel in die SA. Als problematisch"; Neue Anleiterin überfordert und in Rehabilitation; Nur Erzieher, daher keine Anleitung; Unterschiedliche Grundhaltungen, einseitige Kommunikation; Anleiterin hat Meinung des Studenten nicht zugehört; Kompetenzmangel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Leiter+Anleiter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Supervision, Gespräche Anleiter mit neuem Team zu tun, Student wurde nur als Praktikantin behandelt; Gespräche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wenig Theorie-Praxis-Transfer; Unsicherheit der Anleiterin; gemeinsame Einarbeitung, Einbeziehung Kollegen; Anleitung wusste nicht wie Anleitung funktioniert, wenig Zeit; keine Fach- und Menschenkompetenzen; “Der sehr autoritäre Erziehungsstil meiner Anleiterin konnte ich nicht für richtig heißen“; Ich wurde in eine andere Gruppe "verfrachtet"; zu wenig Durchlässigkeit von Arbeitsprozessen; Wunsch wurde geäußert, aber nicht durch Anleiterin realisiert; fehlende, ehrlichgemeinte kritische Rückmeldung trägt zur Unsicherheit bei;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Persönliche Differenzen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"Persönliche Differenzen, Anleiter ist nicht besonders engagiert"; Aussprache; "persönliche Differenzen, Antipathie"; "Sie wurden benannt, bearbeitet und geklärt"; gefühlsmäßige Spannungen;" wir haben letztlich darüber gesprochen"; anfangs Gefühl der Vernachlässigung/mangelnden Wertschätzung; Austausch in gegenseitigen Verständnis, gemeinsame Entwicklung neuer Vorgehensweisen; Geringe Wertschätzung von Anleiter; Kritik an meiner Arbeit; gut, meine Aspekte wurden akzeptiert; Missverständnisse zwischen mir und dem Anleiter; Es gab mehrere klärende Gespräche; "zu wenig Anleitung, keine Rückmeldung trotz Schwierigkeiten, hat "menschlich" nicht gut gepasst"; Differenz zur Anleiterin; „fehlende Akzeptanz für andere Arbeitsweise; Probleme wurden meinerseits angesprochen, Schuldzuweisung“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Sonstiges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gibt Probleme, jedoch nicht mit der Anleitung; Gespräch war nicht möglich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 Nachhinein mehr Unterstützung gewünscht; Nutzen gering; Zusätzliche Gespräche mit Erziehungsleitung; "Ich wünsch mir mehr "Ausbildung““; Differenz zur Anleiterin,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4EDB5-283D-453D-8569-7A48DAF65F5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56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86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4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71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07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2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7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87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4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0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24" y="0"/>
            <a:ext cx="2068236" cy="10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869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Prof. Dr. Mathias Moch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F2B02-221A-42D9-B195-DF414A5B7A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33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Berichte der Studierenden der Studienjahrgänge 2008 – 2011</a:t>
            </a:r>
            <a:br>
              <a:rPr lang="de-DE" dirty="0" smtClean="0"/>
            </a:br>
            <a:r>
              <a:rPr lang="de-DE" dirty="0" smtClean="0"/>
              <a:t>zum Verlauf der Praxisphasen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Eine Zusammenfassung über die aktuell ausgewerteten Fragebögen (N = 919)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238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>
                <a:latin typeface="+mn-lt"/>
              </a:rPr>
              <a:t>Zufrieden mit der Praxisphase? (in </a:t>
            </a:r>
            <a:r>
              <a:rPr lang="de-DE" sz="3200" dirty="0" smtClean="0">
                <a:latin typeface="+mn-lt"/>
              </a:rPr>
              <a:t>%)</a:t>
            </a:r>
            <a:endParaRPr lang="de-DE" sz="3200" dirty="0">
              <a:latin typeface="+mn-lt"/>
            </a:endParaRP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8651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6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DE" sz="3200" dirty="0"/>
              <a:t>Haben die Anleitungsgespräche etwas gebracht? (in </a:t>
            </a:r>
            <a:r>
              <a:rPr lang="de-DE" sz="3200" dirty="0" smtClean="0"/>
              <a:t>%)</a:t>
            </a:r>
            <a:endParaRPr lang="de-DE" sz="3200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2890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09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Werden Sie und Ihre Arbeit wertgeschätzt? (</a:t>
            </a:r>
            <a:r>
              <a:rPr lang="de-DE" sz="3200" dirty="0" smtClean="0"/>
              <a:t>in %)</a:t>
            </a:r>
            <a:endParaRPr lang="de-DE" sz="3200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0839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21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Hat der/die Anleiter/-in Bezug auf die Inhalte des Theoriestudiums genommen? (in %)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4219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Prof. Dr. Mathias </a:t>
            </a:r>
            <a:r>
              <a:rPr lang="de-DE" dirty="0" err="1" smtClean="0"/>
              <a:t>Moch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91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War ihr/-e Anleiter/-in für Ihre Fragen verfügbar? (in %)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5016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2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Zufriedenheit mit der </a:t>
            </a:r>
            <a:r>
              <a:rPr lang="de-DE" sz="3200" dirty="0" smtClean="0"/>
              <a:t>Praxisphase; Nutzen der Anleitung</a:t>
            </a:r>
            <a:br>
              <a:rPr lang="de-DE" sz="3200" dirty="0" smtClean="0"/>
            </a:br>
            <a:r>
              <a:rPr lang="de-DE" sz="3200" dirty="0" smtClean="0"/>
              <a:t>und </a:t>
            </a:r>
            <a:r>
              <a:rPr lang="de-DE" sz="3200" dirty="0"/>
              <a:t>Wertschätzung nach </a:t>
            </a:r>
            <a:r>
              <a:rPr lang="de-DE" sz="3200" dirty="0" smtClean="0"/>
              <a:t>Arbeitsfeldern (Mittelwerte)</a:t>
            </a:r>
            <a:endParaRPr lang="de-DE" sz="4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8092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76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Gab es Probleme mit Ihrer Anleitung? (in %)</a:t>
            </a:r>
            <a:endParaRPr lang="de-DE" sz="3200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3915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7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 der Probleme (absolute Angabe)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6492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09.05.2014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Mathias Moch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6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1180</Words>
  <Application>Microsoft Office PowerPoint</Application>
  <PresentationFormat>Benutzerdefiniert</PresentationFormat>
  <Paragraphs>52</Paragraphs>
  <Slides>9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 Theme</vt:lpstr>
      <vt:lpstr>Berichte der Studierenden der Studienjahrgänge 2008 – 2011 zum Verlauf der Praxisphasen</vt:lpstr>
      <vt:lpstr>Zufrieden mit der Praxisphase? (in %)</vt:lpstr>
      <vt:lpstr>Haben die Anleitungsgespräche etwas gebracht? (in %)</vt:lpstr>
      <vt:lpstr>Werden Sie und Ihre Arbeit wertgeschätzt? (in %)</vt:lpstr>
      <vt:lpstr>Hat der/die Anleiter/-in Bezug auf die Inhalte des Theoriestudiums genommen? (in %)</vt:lpstr>
      <vt:lpstr>War ihr/-e Anleiter/-in für Ihre Fragen verfügbar? (in %)</vt:lpstr>
      <vt:lpstr>Zufriedenheit mit der Praxisphase; Nutzen der Anleitung und Wertschätzung nach Arbeitsfeldern (Mittelwerte)</vt:lpstr>
      <vt:lpstr>Gab es Probleme mit Ihrer Anleitung? (in %)</vt:lpstr>
      <vt:lpstr>Art der Probleme (absolute Angabe)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Berichte der Studierenden der Studienjahrgänge 2008 – 2011 zum Verlauf der Praxisphasen</dc:title>
  <dc:creator>Dominik Kladt</dc:creator>
  <cp:lastModifiedBy>Marckmann-Lautenschläger, Christine</cp:lastModifiedBy>
  <cp:revision>17</cp:revision>
  <dcterms:created xsi:type="dcterms:W3CDTF">2014-05-03T17:49:28Z</dcterms:created>
  <dcterms:modified xsi:type="dcterms:W3CDTF">2014-06-27T09:53:17Z</dcterms:modified>
</cp:coreProperties>
</file>