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580" r:id="rId2"/>
    <p:sldId id="524" r:id="rId3"/>
    <p:sldId id="581" r:id="rId4"/>
    <p:sldId id="557" r:id="rId5"/>
  </p:sldIdLst>
  <p:sldSz cx="9906000" cy="6858000" type="A4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525">
          <p15:clr>
            <a:srgbClr val="A4A3A4"/>
          </p15:clr>
        </p15:guide>
        <p15:guide id="2" pos="480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wpc" initials="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1A"/>
    <a:srgbClr val="5C6971"/>
    <a:srgbClr val="999999"/>
    <a:srgbClr val="FFFFFF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54" autoAdjust="0"/>
    <p:restoredTop sz="79391" autoAdjust="0"/>
  </p:normalViewPr>
  <p:slideViewPr>
    <p:cSldViewPr snapToGrid="0">
      <p:cViewPr varScale="1">
        <p:scale>
          <a:sx n="89" d="100"/>
          <a:sy n="89" d="100"/>
        </p:scale>
        <p:origin x="-1332" y="-96"/>
      </p:cViewPr>
      <p:guideLst>
        <p:guide orient="horz" pos="1525"/>
        <p:guide pos="4800"/>
      </p:guideLst>
    </p:cSldViewPr>
  </p:slideViewPr>
  <p:outlineViewPr>
    <p:cViewPr>
      <p:scale>
        <a:sx n="33" d="100"/>
        <a:sy n="33" d="100"/>
      </p:scale>
      <p:origin x="0" y="1272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57600" cy="576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02" tIns="49501" rIns="99002" bIns="49501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3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7" y="3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02" tIns="49501" rIns="99002" bIns="49501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3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72344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02" tIns="49501" rIns="99002" bIns="49501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3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7" y="972344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02" tIns="49501" rIns="99002" bIns="49501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3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040A7C5B-E796-47B8-A0BD-830E750681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6069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02" tIns="49501" rIns="99002" bIns="49501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3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7" y="3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02" tIns="49501" rIns="99002" bIns="49501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3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75" y="768350"/>
            <a:ext cx="554355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7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02" tIns="49501" rIns="99002" bIns="495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344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02" tIns="49501" rIns="99002" bIns="49501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3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7" y="972344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02" tIns="49501" rIns="99002" bIns="49501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3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D2AA7E34-184A-48BC-B043-AE18FC31950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2613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4022938" y="9722883"/>
            <a:ext cx="3076363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11" tIns="49505" rIns="99011" bIns="49505" anchor="b"/>
          <a:lstStyle/>
          <a:p>
            <a:pPr algn="r"/>
            <a:fld id="{920B3A64-E23F-405D-BA9C-FC7E1F9E4760}" type="slidenum">
              <a:rPr lang="de-DE" sz="1300"/>
              <a:pPr algn="r"/>
              <a:t>1</a:t>
            </a:fld>
            <a:endParaRPr lang="de-DE" sz="1300" dirty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75" y="768350"/>
            <a:ext cx="5543550" cy="3836988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dirty="0">
              <a:latin typeface="Lucida Grande" pitchFamily="-48" charset="0"/>
              <a:ea typeface="ＭＳ Ｐゴシック" pitchFamily="-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9996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4022938" y="9722883"/>
            <a:ext cx="3076363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11" tIns="49505" rIns="99011" bIns="49505" anchor="b"/>
          <a:lstStyle/>
          <a:p>
            <a:pPr algn="r"/>
            <a:fld id="{920B3A64-E23F-405D-BA9C-FC7E1F9E4760}" type="slidenum">
              <a:rPr lang="de-DE" sz="1300"/>
              <a:pPr algn="r"/>
              <a:t>2</a:t>
            </a:fld>
            <a:endParaRPr lang="de-DE" sz="1300" dirty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75" y="768350"/>
            <a:ext cx="5543550" cy="3836988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e-DE" kern="0" dirty="0">
                <a:solidFill>
                  <a:srgbClr val="5C6971"/>
                </a:solidFill>
              </a:rPr>
              <a:t>EPDM mit Shore-A 60</a:t>
            </a:r>
            <a:endParaRPr lang="de-DE" dirty="0">
              <a:latin typeface="Lucida Grande" pitchFamily="-48" charset="0"/>
              <a:ea typeface="ＭＳ Ｐゴシック" pitchFamily="-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4597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4022938" y="9722883"/>
            <a:ext cx="3076363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11" tIns="49505" rIns="99011" bIns="49505" anchor="b"/>
          <a:lstStyle/>
          <a:p>
            <a:pPr algn="r"/>
            <a:fld id="{920B3A64-E23F-405D-BA9C-FC7E1F9E4760}" type="slidenum">
              <a:rPr lang="de-DE" sz="1300"/>
              <a:pPr algn="r"/>
              <a:t>3</a:t>
            </a:fld>
            <a:endParaRPr lang="de-DE" sz="1300" dirty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75" y="768350"/>
            <a:ext cx="5543550" cy="3836988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e-DE" kern="0" dirty="0">
                <a:solidFill>
                  <a:srgbClr val="5C6971"/>
                </a:solidFill>
              </a:rPr>
              <a:t>Untere Grenzfrequenz 5 Hz</a:t>
            </a:r>
          </a:p>
          <a:p>
            <a:pPr eaLnBrk="1" hangingPunct="1"/>
            <a:r>
              <a:rPr lang="de-DE" kern="0" dirty="0">
                <a:solidFill>
                  <a:srgbClr val="5C6971"/>
                </a:solidFill>
                <a:latin typeface="Lucida Grande" pitchFamily="-48" charset="0"/>
                <a:ea typeface="ＭＳ Ｐゴシック" pitchFamily="-48" charset="-128"/>
              </a:rPr>
              <a:t>Obere </a:t>
            </a:r>
            <a:r>
              <a:rPr lang="de-DE" kern="0" dirty="0">
                <a:solidFill>
                  <a:srgbClr val="5C6971"/>
                </a:solidFill>
              </a:rPr>
              <a:t>Grenzfrequenz </a:t>
            </a:r>
            <a:r>
              <a:rPr lang="de-DE" kern="0" dirty="0">
                <a:solidFill>
                  <a:srgbClr val="5C6971"/>
                </a:solidFill>
                <a:latin typeface="Lucida Grande" pitchFamily="-48" charset="0"/>
                <a:ea typeface="ＭＳ Ｐゴシック" pitchFamily="-48" charset="-128"/>
              </a:rPr>
              <a:t>Zielfrequenz 50 Hz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/>
              <a:t>Hauptmaße: 1660 mm x 700 mm x 90 mm, Gesamtgewicht: ca. 40 kg</a:t>
            </a:r>
          </a:p>
          <a:p>
            <a:pPr eaLnBrk="1" hangingPunct="1"/>
            <a:endParaRPr lang="de-DE" dirty="0">
              <a:latin typeface="Lucida Grande" pitchFamily="-48" charset="0"/>
              <a:ea typeface="ＭＳ Ｐゴシック" pitchFamily="-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5053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4022938" y="9722883"/>
            <a:ext cx="3076363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11" tIns="49505" rIns="99011" bIns="49505" anchor="b"/>
          <a:lstStyle/>
          <a:p>
            <a:pPr algn="r"/>
            <a:fld id="{920B3A64-E23F-405D-BA9C-FC7E1F9E4760}" type="slidenum">
              <a:rPr lang="de-DE" sz="1300"/>
              <a:pPr algn="r"/>
              <a:t>4</a:t>
            </a:fld>
            <a:endParaRPr lang="de-DE" sz="1300" dirty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75" y="768350"/>
            <a:ext cx="5543550" cy="3836988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e-DE" kern="0" dirty="0">
                <a:solidFill>
                  <a:srgbClr val="5C6971"/>
                </a:solidFill>
                <a:sym typeface="Wingdings" panose="05000000000000000000" pitchFamily="2" charset="2"/>
              </a:rPr>
              <a:t>Ausgabespannung am Quellenmodul: 0,74 V; 2,0 V; 3,5 V; 4,25 V; 5 V; 7 V</a:t>
            </a:r>
          </a:p>
          <a:p>
            <a:pPr eaLnBrk="1" hangingPunct="1"/>
            <a:endParaRPr lang="de-DE" kern="0" dirty="0">
              <a:solidFill>
                <a:srgbClr val="5C6971"/>
              </a:solidFill>
              <a:latin typeface="Lucida Grande" pitchFamily="-48" charset="0"/>
              <a:ea typeface="ＭＳ Ｐゴシック" pitchFamily="-48" charset="-128"/>
              <a:sym typeface="Wingdings" panose="05000000000000000000" pitchFamily="2" charset="2"/>
            </a:endParaRPr>
          </a:p>
          <a:p>
            <a:pPr eaLnBrk="1" hangingPunct="1"/>
            <a:r>
              <a:rPr lang="de-DE" kern="0" dirty="0">
                <a:solidFill>
                  <a:srgbClr val="5C6971"/>
                </a:solidFill>
                <a:sym typeface="Wingdings" panose="05000000000000000000" pitchFamily="2" charset="2"/>
              </a:rPr>
              <a:t>niedriger die Eigenfrequenz (13, 31 Hz – 14,12 Hz)</a:t>
            </a:r>
            <a:br>
              <a:rPr lang="de-DE" kern="0" dirty="0">
                <a:solidFill>
                  <a:srgbClr val="5C6971"/>
                </a:solidFill>
                <a:sym typeface="Wingdings" panose="05000000000000000000" pitchFamily="2" charset="2"/>
              </a:rPr>
            </a:br>
            <a:endParaRPr lang="de-DE" dirty="0">
              <a:latin typeface="Lucida Grande" pitchFamily="-48" charset="0"/>
              <a:ea typeface="ＭＳ Ｐゴシック" pitchFamily="-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459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32520" y="6284168"/>
            <a:ext cx="914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FD6AB177-2F83-4B2F-B2CC-4222C06BE4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Textfeld 5"/>
          <p:cNvSpPr txBox="1"/>
          <p:nvPr userDrawn="1"/>
        </p:nvSpPr>
        <p:spPr>
          <a:xfrm>
            <a:off x="4088904" y="6340341"/>
            <a:ext cx="51845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b="0" i="0" baseline="0" dirty="0">
                <a:solidFill>
                  <a:srgbClr val="5C6971"/>
                </a:solidFill>
              </a:rPr>
              <a:t>Dipl.-Ing. Felix König, </a:t>
            </a:r>
            <a:r>
              <a:rPr lang="de-DE" sz="800" b="0" i="0" dirty="0">
                <a:solidFill>
                  <a:srgbClr val="5C6971"/>
                </a:solidFill>
              </a:rPr>
              <a:t>Prof. Dr.</a:t>
            </a:r>
            <a:r>
              <a:rPr lang="de-DE" sz="800" b="0" i="0" baseline="0" dirty="0">
                <a:solidFill>
                  <a:srgbClr val="5C6971"/>
                </a:solidFill>
              </a:rPr>
              <a:t> </a:t>
            </a:r>
            <a:r>
              <a:rPr lang="de-DE" sz="800" b="0" i="0" baseline="0" dirty="0" err="1">
                <a:solidFill>
                  <a:srgbClr val="5C6971"/>
                </a:solidFill>
              </a:rPr>
              <a:t>rer</a:t>
            </a:r>
            <a:r>
              <a:rPr lang="de-DE" sz="800" b="0" i="0" baseline="0" dirty="0">
                <a:solidFill>
                  <a:srgbClr val="5C6971"/>
                </a:solidFill>
              </a:rPr>
              <a:t>. nat. Christian Götz, Prof. Dr.-Ing. Harald Mandel, Dr.-Ing. Eckhard </a:t>
            </a:r>
            <a:r>
              <a:rPr lang="de-DE" sz="800" b="0" i="0" baseline="0" dirty="0" err="1">
                <a:solidFill>
                  <a:srgbClr val="5C6971"/>
                </a:solidFill>
              </a:rPr>
              <a:t>Fründ</a:t>
            </a:r>
            <a:endParaRPr lang="de-DE" sz="800" b="0" i="1" dirty="0">
              <a:solidFill>
                <a:srgbClr val="5C697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2800" y="1447800"/>
            <a:ext cx="2133600" cy="4648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62000" y="1447800"/>
            <a:ext cx="6248400" cy="4648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1.2.2010</a:t>
            </a:r>
            <a:endParaRPr lang="de-DE" sz="140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E2864AAE-61EF-44F3-9E5A-BF52BBD43C6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1447800"/>
            <a:ext cx="8534400" cy="8382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62000" y="2438400"/>
            <a:ext cx="4191000" cy="36576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5400" y="2438400"/>
            <a:ext cx="4191000" cy="36576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1.2.2010</a:t>
            </a:r>
            <a:endParaRPr lang="de-DE" sz="14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B6F37C96-DA57-44CF-9CFC-CE0E3D4C07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1.2.2010</a:t>
            </a:r>
            <a:endParaRPr lang="de-DE" sz="140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353B172-2E53-4681-8AD5-150A2C72DF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62000" y="2438400"/>
            <a:ext cx="4191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5400" y="2438400"/>
            <a:ext cx="4191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1.2.2010</a:t>
            </a:r>
            <a:endParaRPr lang="de-DE" sz="14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8C0B25DB-358B-4433-8579-FE38BF4482B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1.2.2010</a:t>
            </a:r>
            <a:endParaRPr lang="de-DE" sz="140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AB6FFFCF-EB5C-4434-99CB-8327A3A500C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1.2.2010</a:t>
            </a:r>
            <a:endParaRPr lang="de-DE" sz="14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E7544CAF-DAB4-45FC-AD07-BC22E7A8E5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1.2.2010</a:t>
            </a:r>
            <a:endParaRPr lang="de-DE" sz="140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CA76ABAC-AD92-4F4B-846A-79E11A58A8C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1.2.2010</a:t>
            </a:r>
            <a:endParaRPr lang="de-DE" sz="14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A8C93711-6683-494D-A831-A3E114D8AD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1.2.2010</a:t>
            </a:r>
            <a:endParaRPr lang="de-DE" sz="14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02E8F629-54FD-4F96-BCF7-F48E873501D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1.2.2010</a:t>
            </a:r>
            <a:endParaRPr lang="de-DE" sz="140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103B57F0-F295-4133-BE61-05106042C5D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447800"/>
            <a:ext cx="853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00925" y="412750"/>
            <a:ext cx="19716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solidFill>
                  <a:srgbClr val="5C697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de-DE"/>
              <a:t>1.2.2010</a:t>
            </a:r>
            <a:endParaRPr lang="de-DE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2976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solidFill>
                  <a:srgbClr val="5C697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699BD117-F9B1-466D-B62D-810E061DA6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 flipV="1">
            <a:off x="3886200" y="685800"/>
            <a:ext cx="5410200" cy="0"/>
          </a:xfrm>
          <a:prstGeom prst="line">
            <a:avLst/>
          </a:prstGeom>
          <a:noFill/>
          <a:ln w="3175">
            <a:solidFill>
              <a:srgbClr val="5C697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defRPr/>
            </a:pPr>
            <a:endParaRPr lang="de-DE"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609600" y="6248400"/>
            <a:ext cx="8686800" cy="0"/>
          </a:xfrm>
          <a:prstGeom prst="line">
            <a:avLst/>
          </a:prstGeom>
          <a:noFill/>
          <a:ln w="3175">
            <a:solidFill>
              <a:srgbClr val="5C697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defRPr/>
            </a:pPr>
            <a:endParaRPr lang="de-DE">
              <a:latin typeface="Arial" charset="0"/>
              <a:ea typeface="ＭＳ Ｐゴシック" pitchFamily="34" charset="-128"/>
              <a:cs typeface="+mn-cs"/>
            </a:endParaRPr>
          </a:p>
        </p:txBody>
      </p:sp>
      <p:pic>
        <p:nvPicPr>
          <p:cNvPr id="1031" name="Picture 5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889" y="338138"/>
            <a:ext cx="2949759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5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438400"/>
            <a:ext cx="8534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Mastertextformat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+mj-lt"/>
          <a:ea typeface="+mj-ea"/>
          <a:cs typeface="ＭＳ Ｐゴシック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  <a:cs typeface="ＭＳ Ｐゴシック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  <a:cs typeface="ＭＳ Ｐゴシック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  <a:cs typeface="ＭＳ Ｐゴシック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  <a:cs typeface="ＭＳ Ｐゴシック"/>
        </a:defRPr>
      </a:lvl5pPr>
      <a:lvl6pPr marL="457200" algn="l" defTabSz="912813" rtl="0" fontAlgn="base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</a:defRPr>
      </a:lvl6pPr>
      <a:lvl7pPr marL="914400" algn="l" defTabSz="912813" rtl="0" fontAlgn="base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</a:defRPr>
      </a:lvl7pPr>
      <a:lvl8pPr marL="1371600" algn="l" defTabSz="912813" rtl="0" fontAlgn="base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</a:defRPr>
      </a:lvl8pPr>
      <a:lvl9pPr marL="1828800" algn="l" defTabSz="912813" rtl="0" fontAlgn="base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defRPr>
          <a:solidFill>
            <a:srgbClr val="5C6971"/>
          </a:solidFill>
          <a:latin typeface="+mn-lt"/>
          <a:ea typeface="+mn-ea"/>
          <a:cs typeface="ＭＳ Ｐゴシック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ＭＳ Ｐゴシック"/>
        </a:defRPr>
      </a:lvl3pPr>
      <a:lvl4pPr marL="1562100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/>
        </a:defRPr>
      </a:lvl4pPr>
      <a:lvl5pPr marL="1981200" indent="-228600" algn="l" defTabSz="912813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  <a:cs typeface="ＭＳ Ｐゴシック"/>
        </a:defRPr>
      </a:lvl5pPr>
      <a:lvl6pPr marL="2438400" indent="-228600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895600" indent="-228600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352800" indent="-228600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10000" indent="-228600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6"/>
          <p:cNvSpPr txBox="1">
            <a:spLocks/>
          </p:cNvSpPr>
          <p:nvPr/>
        </p:nvSpPr>
        <p:spPr bwMode="auto">
          <a:xfrm>
            <a:off x="632520" y="1167167"/>
            <a:ext cx="927348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5C6971"/>
                </a:solidFill>
                <a:latin typeface="+mn-lt"/>
                <a:ea typeface="+mn-ea"/>
                <a:cs typeface="ＭＳ Ｐゴシック"/>
              </a:defRPr>
            </a:lvl1pPr>
            <a:lvl2pPr marL="741363" indent="-28416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2pPr>
            <a:lvl3pPr marL="1143000" indent="-230188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3pPr>
            <a:lvl4pPr marL="15621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4pPr>
            <a:lvl5pPr marL="19812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5pPr>
            <a:lvl6pPr marL="24384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8956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3528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100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2062163" algn="l"/>
              </a:tabLst>
            </a:pPr>
            <a:r>
              <a:rPr lang="de-DE" b="1" kern="0" dirty="0"/>
              <a:t>Problematik:</a:t>
            </a:r>
          </a:p>
          <a:p>
            <a:pPr marL="285750" lvl="1" indent="-285750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Verbindungselemente (Schrauben, Schweißnähte, Klebungen, etc.) sind</a:t>
            </a:r>
            <a:br>
              <a:rPr lang="de-DE" kern="0" dirty="0">
                <a:solidFill>
                  <a:srgbClr val="5C6971"/>
                </a:solidFill>
              </a:rPr>
            </a:br>
            <a:r>
              <a:rPr lang="de-DE" kern="0" dirty="0">
                <a:solidFill>
                  <a:srgbClr val="5C6971"/>
                </a:solidFill>
              </a:rPr>
              <a:t>„Schwachstellen“ jedes FE-Simulationsmodells</a:t>
            </a:r>
          </a:p>
          <a:p>
            <a:pPr marL="285750" lvl="1" indent="-285750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Die Steifigkeit von Elastomeren ist nicht vergleichbar mit derer von isotropen</a:t>
            </a:r>
            <a:br>
              <a:rPr lang="de-DE" kern="0" dirty="0">
                <a:solidFill>
                  <a:srgbClr val="5C6971"/>
                </a:solidFill>
              </a:rPr>
            </a:br>
            <a:r>
              <a:rPr lang="de-DE" kern="0" dirty="0">
                <a:solidFill>
                  <a:srgbClr val="5C6971"/>
                </a:solidFill>
              </a:rPr>
              <a:t>(metallische) Werkstoffen</a:t>
            </a:r>
          </a:p>
          <a:p>
            <a:pPr marL="285750" lvl="1" indent="-2857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Steifigkeit von Elastomeren ist abhängig</a:t>
            </a:r>
            <a:br>
              <a:rPr lang="de-DE" kern="0" dirty="0">
                <a:solidFill>
                  <a:srgbClr val="5C6971"/>
                </a:solidFill>
              </a:rPr>
            </a:br>
            <a:r>
              <a:rPr lang="de-DE" kern="0" dirty="0">
                <a:solidFill>
                  <a:srgbClr val="5C6971"/>
                </a:solidFill>
              </a:rPr>
              <a:t>von:</a:t>
            </a:r>
          </a:p>
          <a:p>
            <a:pPr marL="687387" lvl="2" indent="-285750"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der Belastungsrichtung,</a:t>
            </a:r>
          </a:p>
          <a:p>
            <a:pPr marL="687387" lvl="2" indent="-285750"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der Belastungsgeschwindigkeit, </a:t>
            </a:r>
          </a:p>
          <a:p>
            <a:pPr marL="687387" lvl="2" indent="-285750"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dem Schwingweg.</a:t>
            </a:r>
            <a:endParaRPr lang="de-DE" b="1" kern="0" dirty="0"/>
          </a:p>
          <a:p>
            <a:pPr marL="0" lvl="1" indent="0">
              <a:spcBef>
                <a:spcPts val="1200"/>
              </a:spcBef>
              <a:buNone/>
              <a:tabLst>
                <a:tab pos="2062163" algn="l"/>
              </a:tabLst>
            </a:pPr>
            <a:r>
              <a:rPr lang="de-DE" b="1" kern="0" dirty="0">
                <a:solidFill>
                  <a:srgbClr val="5C6971"/>
                </a:solidFill>
              </a:rPr>
              <a:t>Zielsetzung</a:t>
            </a:r>
            <a:r>
              <a:rPr lang="de-DE" kern="0" dirty="0">
                <a:solidFill>
                  <a:srgbClr val="5C6971"/>
                </a:solidFill>
              </a:rPr>
              <a:t>:</a:t>
            </a:r>
          </a:p>
          <a:p>
            <a:pPr marL="285750" lvl="2" indent="-285750">
              <a:lnSpc>
                <a:spcPct val="114000"/>
              </a:lnSpc>
              <a:buFont typeface="Symbol" panose="05050102010706020507" pitchFamily="18" charset="2"/>
              <a:buChar char="-"/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Aufbau von Prüfkörpern und eines </a:t>
            </a:r>
            <a:br>
              <a:rPr lang="de-DE" kern="0" dirty="0">
                <a:solidFill>
                  <a:srgbClr val="5C6971"/>
                </a:solidFill>
              </a:rPr>
            </a:br>
            <a:r>
              <a:rPr lang="de-DE" kern="0" dirty="0">
                <a:solidFill>
                  <a:srgbClr val="5C6971"/>
                </a:solidFill>
              </a:rPr>
              <a:t>Prüfstands für Schwingungsuntersuchungen an Elastomeren</a:t>
            </a:r>
          </a:p>
          <a:p>
            <a:pPr marL="285750" lvl="3" indent="-285750">
              <a:lnSpc>
                <a:spcPct val="114000"/>
              </a:lnSpc>
              <a:buFont typeface="Symbol" panose="05050102010706020507" pitchFamily="18" charset="2"/>
              <a:buChar char="-"/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Isolierte Erfassung dynamischer Kenngrößen</a:t>
            </a:r>
          </a:p>
          <a:p>
            <a:pPr marL="0" indent="0">
              <a:tabLst>
                <a:tab pos="2062163" algn="l"/>
              </a:tabLst>
            </a:pPr>
            <a:endParaRPr lang="de-DE" b="1" kern="0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88504" y="358552"/>
            <a:ext cx="8534400" cy="838200"/>
          </a:xfrm>
        </p:spPr>
        <p:txBody>
          <a:bodyPr/>
          <a:lstStyle/>
          <a:p>
            <a:r>
              <a:rPr lang="de-DE" dirty="0"/>
              <a:t> 1. Einleitung, Problemstellung und Zielsetzung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Seite </a:t>
            </a:r>
            <a:fld id="{FD6AB177-2F83-4B2F-B2CC-4222C06BE423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7419528" y="511667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kern="0" dirty="0">
                <a:solidFill>
                  <a:srgbClr val="5C6971"/>
                </a:solidFill>
                <a:latin typeface="+mn-lt"/>
                <a:ea typeface="+mn-ea"/>
              </a:rPr>
              <a:t>Quelle: </a:t>
            </a:r>
            <a:r>
              <a:rPr lang="de-DE" sz="1200" b="1" kern="0" dirty="0" err="1">
                <a:solidFill>
                  <a:srgbClr val="5C6971"/>
                </a:solidFill>
                <a:latin typeface="+mn-lt"/>
                <a:ea typeface="+mn-ea"/>
              </a:rPr>
              <a:t>Oexl.S</a:t>
            </a:r>
            <a:r>
              <a:rPr lang="de-DE" sz="1200" b="1" kern="0" dirty="0">
                <a:solidFill>
                  <a:srgbClr val="5C6971"/>
                </a:solidFill>
                <a:latin typeface="+mn-lt"/>
                <a:ea typeface="+mn-ea"/>
              </a:rPr>
              <a:t>.:</a:t>
            </a:r>
            <a:br>
              <a:rPr lang="de-DE" sz="1200" b="1" kern="0" dirty="0">
                <a:solidFill>
                  <a:srgbClr val="5C6971"/>
                </a:solidFill>
                <a:latin typeface="+mn-lt"/>
                <a:ea typeface="+mn-ea"/>
              </a:rPr>
            </a:br>
            <a:r>
              <a:rPr lang="de-DE" sz="1200" i="1" kern="0" dirty="0">
                <a:solidFill>
                  <a:srgbClr val="5C6971"/>
                </a:solidFill>
                <a:latin typeface="+mn-lt"/>
                <a:ea typeface="+mn-ea"/>
              </a:rPr>
              <a:t>NVH-Simulation von Nutz-</a:t>
            </a:r>
            <a:r>
              <a:rPr lang="de-DE" sz="1200" i="1" kern="0" dirty="0" err="1">
                <a:solidFill>
                  <a:srgbClr val="5C6971"/>
                </a:solidFill>
                <a:latin typeface="+mn-lt"/>
                <a:ea typeface="+mn-ea"/>
              </a:rPr>
              <a:t>fahrzeugen</a:t>
            </a:r>
            <a:r>
              <a:rPr lang="de-DE" sz="1200" i="1" kern="0" dirty="0">
                <a:solidFill>
                  <a:srgbClr val="5C6971"/>
                </a:solidFill>
                <a:latin typeface="+mn-lt"/>
                <a:ea typeface="+mn-ea"/>
              </a:rPr>
              <a:t> bei Daimler Trucks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9024" y="2581895"/>
            <a:ext cx="4573910" cy="2503289"/>
          </a:xfrm>
          <a:prstGeom prst="rect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27740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>
            <a:grpSpLocks noChangeAspect="1"/>
          </p:cNvGrpSpPr>
          <p:nvPr/>
        </p:nvGrpSpPr>
        <p:grpSpPr>
          <a:xfrm>
            <a:off x="5884951" y="999886"/>
            <a:ext cx="3843957" cy="2943464"/>
            <a:chOff x="6412791" y="826125"/>
            <a:chExt cx="3493209" cy="2674883"/>
          </a:xfrm>
        </p:grpSpPr>
        <p:pic>
          <p:nvPicPr>
            <p:cNvPr id="14" name="Grafik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12791" y="826125"/>
              <a:ext cx="3493209" cy="2674883"/>
            </a:xfrm>
            <a:prstGeom prst="rect">
              <a:avLst/>
            </a:prstGeom>
          </p:spPr>
        </p:pic>
        <p:sp>
          <p:nvSpPr>
            <p:cNvPr id="9" name="Rechteck 8"/>
            <p:cNvSpPr/>
            <p:nvPr/>
          </p:nvSpPr>
          <p:spPr bwMode="auto">
            <a:xfrm>
              <a:off x="8553450" y="2915993"/>
              <a:ext cx="924242" cy="455857"/>
            </a:xfrm>
            <a:prstGeom prst="rect">
              <a:avLst/>
            </a:prstGeom>
            <a:solidFill>
              <a:schemeClr val="bg1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5" name="Rechteck 14"/>
            <p:cNvSpPr/>
            <p:nvPr/>
          </p:nvSpPr>
          <p:spPr bwMode="auto">
            <a:xfrm>
              <a:off x="6657975" y="2864499"/>
              <a:ext cx="1057275" cy="455857"/>
            </a:xfrm>
            <a:prstGeom prst="rect">
              <a:avLst/>
            </a:prstGeom>
            <a:solidFill>
              <a:schemeClr val="bg1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281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12" name="Inhaltsplatzhalter 6"/>
          <p:cNvSpPr txBox="1">
            <a:spLocks/>
          </p:cNvSpPr>
          <p:nvPr/>
        </p:nvSpPr>
        <p:spPr bwMode="auto">
          <a:xfrm>
            <a:off x="650479" y="1196752"/>
            <a:ext cx="927348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5C6971"/>
                </a:solidFill>
                <a:latin typeface="+mn-lt"/>
                <a:ea typeface="+mn-ea"/>
                <a:cs typeface="ＭＳ Ｐゴシック"/>
              </a:defRPr>
            </a:lvl1pPr>
            <a:lvl2pPr marL="741363" indent="-28416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2pPr>
            <a:lvl3pPr marL="1143000" indent="-230188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3pPr>
            <a:lvl4pPr marL="15621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4pPr>
            <a:lvl5pPr marL="19812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5pPr>
            <a:lvl6pPr marL="24384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8956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3528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100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2062163" algn="l"/>
              </a:tabLst>
            </a:pPr>
            <a:r>
              <a:rPr lang="de-DE" b="1" kern="0" dirty="0"/>
              <a:t>Prüfkörper:</a:t>
            </a:r>
          </a:p>
          <a:p>
            <a:pPr marL="684213" lvl="1" indent="-285750"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Fahrzeug-Türdichtung: EPDM</a:t>
            </a:r>
          </a:p>
          <a:p>
            <a:pPr marL="684213" lvl="1" indent="-285750"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Stahlträger in Form eines U-Profils</a:t>
            </a:r>
          </a:p>
          <a:p>
            <a:pPr marL="684213" lvl="1" indent="-285750"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Entlüftungsbohrungen entlang der </a:t>
            </a:r>
            <a:br>
              <a:rPr lang="de-DE" kern="0" dirty="0">
                <a:solidFill>
                  <a:srgbClr val="5C6971"/>
                </a:solidFill>
              </a:rPr>
            </a:br>
            <a:r>
              <a:rPr lang="de-DE" kern="0" dirty="0">
                <a:solidFill>
                  <a:srgbClr val="5C6971"/>
                </a:solidFill>
              </a:rPr>
              <a:t>„Schlauchbereiche“</a:t>
            </a:r>
          </a:p>
          <a:p>
            <a:pPr marL="0" indent="0">
              <a:spcBef>
                <a:spcPts val="1200"/>
              </a:spcBef>
              <a:tabLst>
                <a:tab pos="2062163" algn="l"/>
              </a:tabLst>
            </a:pPr>
            <a:r>
              <a:rPr lang="de-DE" b="1" kern="0" dirty="0"/>
              <a:t>Grundkonzept des Prüfstandes:</a:t>
            </a:r>
          </a:p>
          <a:p>
            <a:pPr marL="684213" lvl="1" indent="-285750"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Variable </a:t>
            </a:r>
            <a:r>
              <a:rPr lang="de-DE" kern="0" dirty="0" err="1">
                <a:solidFill>
                  <a:srgbClr val="5C6971"/>
                </a:solidFill>
              </a:rPr>
              <a:t>Prüfstandsfrequenzen</a:t>
            </a:r>
            <a:r>
              <a:rPr lang="de-DE" kern="0" dirty="0">
                <a:solidFill>
                  <a:srgbClr val="5C6971"/>
                </a:solidFill>
              </a:rPr>
              <a:t> über Abstandshalter</a:t>
            </a:r>
          </a:p>
          <a:p>
            <a:pPr marL="684213" lvl="1" indent="-285750"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„Belastungsrichtung Hub“ (z-Richtung)</a:t>
            </a:r>
          </a:p>
          <a:p>
            <a:pPr marL="684213" lvl="1" indent="-285750">
              <a:buFont typeface="Arial" panose="020B0604020202020204" pitchFamily="34" charset="0"/>
              <a:buChar char="•"/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„Belastungsrichtung Schub“ (x- und y-Richtung) </a:t>
            </a:r>
          </a:p>
          <a:p>
            <a:pPr marL="684213" lvl="1" indent="-285750">
              <a:buFont typeface="Arial" panose="020B0604020202020204" pitchFamily="34" charset="0"/>
              <a:buChar char="•"/>
              <a:tabLst>
                <a:tab pos="2062163" algn="l"/>
              </a:tabLst>
            </a:pPr>
            <a:endParaRPr lang="de-DE" kern="0" dirty="0">
              <a:solidFill>
                <a:srgbClr val="5C6971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88504" y="358552"/>
            <a:ext cx="8534400" cy="838200"/>
          </a:xfrm>
        </p:spPr>
        <p:txBody>
          <a:bodyPr/>
          <a:lstStyle/>
          <a:p>
            <a:pPr>
              <a:tabLst>
                <a:tab pos="2062163" algn="l"/>
              </a:tabLst>
            </a:pPr>
            <a:r>
              <a:rPr lang="de-DE" dirty="0"/>
              <a:t> 2. Prüfkörper und Grundkonzept des Prüfstandes</a:t>
            </a:r>
            <a:endParaRPr lang="de-DE" dirty="0">
              <a:solidFill>
                <a:srgbClr val="5C6971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Seite </a:t>
            </a:r>
            <a:fld id="{FD6AB177-2F83-4B2F-B2CC-4222C06BE423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054" y="4196168"/>
            <a:ext cx="5277134" cy="2088000"/>
          </a:xfrm>
          <a:prstGeom prst="rect">
            <a:avLst/>
          </a:prstGeom>
        </p:spPr>
      </p:pic>
      <p:sp>
        <p:nvSpPr>
          <p:cNvPr id="11" name="Rechteck 10"/>
          <p:cNvSpPr/>
          <p:nvPr/>
        </p:nvSpPr>
        <p:spPr bwMode="auto">
          <a:xfrm>
            <a:off x="1352600" y="3558158"/>
            <a:ext cx="4032448" cy="344355"/>
          </a:xfrm>
          <a:prstGeom prst="rect">
            <a:avLst/>
          </a:prstGeom>
          <a:noFill/>
          <a:ln w="38100">
            <a:solidFill>
              <a:srgbClr val="E2001A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Rechteck 1"/>
          <p:cNvSpPr/>
          <p:nvPr/>
        </p:nvSpPr>
        <p:spPr bwMode="auto">
          <a:xfrm>
            <a:off x="6797055" y="3842050"/>
            <a:ext cx="1043583" cy="566539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074384" y="2079179"/>
            <a:ext cx="1099981" cy="523220"/>
          </a:xfrm>
          <a:prstGeom prst="rect">
            <a:avLst/>
          </a:prstGeom>
          <a:noFill/>
          <a:ln>
            <a:solidFill>
              <a:srgbClr val="999999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sz="1400" kern="0" dirty="0">
                <a:solidFill>
                  <a:srgbClr val="5C6971"/>
                </a:solidFill>
                <a:latin typeface="+mn-lt"/>
                <a:ea typeface="+mn-ea"/>
              </a:rPr>
              <a:t>Karosserie-</a:t>
            </a:r>
            <a:br>
              <a:rPr lang="de-DE" sz="1400" kern="0" dirty="0">
                <a:solidFill>
                  <a:srgbClr val="5C6971"/>
                </a:solidFill>
                <a:latin typeface="+mn-lt"/>
                <a:ea typeface="+mn-ea"/>
              </a:rPr>
            </a:br>
            <a:r>
              <a:rPr lang="de-DE" sz="1400" kern="0" dirty="0">
                <a:solidFill>
                  <a:srgbClr val="5C6971"/>
                </a:solidFill>
                <a:latin typeface="+mn-lt"/>
                <a:ea typeface="+mn-ea"/>
              </a:rPr>
              <a:t>Seite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7840638" y="2867547"/>
            <a:ext cx="593432" cy="523220"/>
          </a:xfrm>
          <a:prstGeom prst="rect">
            <a:avLst/>
          </a:prstGeom>
          <a:noFill/>
          <a:ln>
            <a:solidFill>
              <a:srgbClr val="999999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sz="1400" kern="0" dirty="0">
                <a:solidFill>
                  <a:srgbClr val="5C6971"/>
                </a:solidFill>
                <a:latin typeface="+mn-lt"/>
                <a:ea typeface="+mn-ea"/>
              </a:rPr>
              <a:t>Tür-</a:t>
            </a:r>
            <a:br>
              <a:rPr lang="de-DE" sz="1400" kern="0" dirty="0">
                <a:solidFill>
                  <a:srgbClr val="5C6971"/>
                </a:solidFill>
                <a:latin typeface="+mn-lt"/>
                <a:ea typeface="+mn-ea"/>
              </a:rPr>
            </a:br>
            <a:r>
              <a:rPr lang="de-DE" sz="1400" kern="0" dirty="0">
                <a:solidFill>
                  <a:srgbClr val="5C6971"/>
                </a:solidFill>
                <a:latin typeface="+mn-lt"/>
                <a:ea typeface="+mn-ea"/>
              </a:rPr>
              <a:t>Seite</a:t>
            </a:r>
          </a:p>
        </p:txBody>
      </p:sp>
    </p:spTree>
    <p:extLst>
      <p:ext uri="{BB962C8B-B14F-4D97-AF65-F5344CB8AC3E}">
        <p14:creationId xmlns:p14="http://schemas.microsoft.com/office/powerpoint/2010/main" val="10477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6"/>
          <p:cNvSpPr txBox="1">
            <a:spLocks/>
          </p:cNvSpPr>
          <p:nvPr/>
        </p:nvSpPr>
        <p:spPr bwMode="auto">
          <a:xfrm>
            <a:off x="632520" y="1400175"/>
            <a:ext cx="9273480" cy="487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5C6971"/>
                </a:solidFill>
                <a:latin typeface="+mn-lt"/>
                <a:ea typeface="+mn-ea"/>
                <a:cs typeface="ＭＳ Ｐゴシック"/>
              </a:defRPr>
            </a:lvl1pPr>
            <a:lvl2pPr marL="741363" indent="-28416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2pPr>
            <a:lvl3pPr marL="1143000" indent="-230188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3pPr>
            <a:lvl4pPr marL="15621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4pPr>
            <a:lvl5pPr marL="19812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ＭＳ Ｐゴシック"/>
              </a:defRPr>
            </a:lvl5pPr>
            <a:lvl6pPr marL="24384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8956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3528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100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Dimensionierung der Prüfstands-Komponenten mittels FE-Analyse</a:t>
            </a:r>
            <a:endParaRPr lang="de-DE" kern="0" dirty="0"/>
          </a:p>
          <a:p>
            <a:pPr marL="285750" lvl="1" indent="-28575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Dimensionierung durch charakteristisches Teilstück der Dichtung </a:t>
            </a:r>
          </a:p>
          <a:p>
            <a:pPr marL="285750" lvl="1" indent="-28575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062163" algn="l"/>
                <a:tab pos="28749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Untere Grenzfrequenz: 	Endanschlag der äußeren Abstandshalter</a:t>
            </a:r>
          </a:p>
          <a:p>
            <a:pPr marL="285750" lvl="1" indent="-28575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062163" algn="l"/>
                <a:tab pos="28749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Obere Grenzfrequenz :	Endanschlag der inneren Abstandshalter</a:t>
            </a:r>
            <a:br>
              <a:rPr lang="de-DE" kern="0" dirty="0">
                <a:solidFill>
                  <a:srgbClr val="5C6971"/>
                </a:solidFill>
              </a:rPr>
            </a:br>
            <a:r>
              <a:rPr lang="de-DE" kern="0" dirty="0">
                <a:solidFill>
                  <a:srgbClr val="5C6971"/>
                </a:solidFill>
              </a:rPr>
              <a:t>(Zielfrequenz)</a:t>
            </a:r>
            <a:br>
              <a:rPr lang="de-DE" kern="0" dirty="0">
                <a:solidFill>
                  <a:srgbClr val="5C6971"/>
                </a:solidFill>
              </a:rPr>
            </a:br>
            <a:r>
              <a:rPr lang="de-DE" kern="0" dirty="0">
                <a:solidFill>
                  <a:srgbClr val="5C6971"/>
                </a:solidFill>
              </a:rPr>
              <a:t/>
            </a:r>
            <a:br>
              <a:rPr lang="de-DE" kern="0" dirty="0">
                <a:solidFill>
                  <a:srgbClr val="5C6971"/>
                </a:solidFill>
              </a:rPr>
            </a:br>
            <a:r>
              <a:rPr lang="de-DE" kern="0" dirty="0">
                <a:solidFill>
                  <a:srgbClr val="5C6971"/>
                </a:solidFill>
              </a:rPr>
              <a:t> 	</a:t>
            </a:r>
            <a:endParaRPr lang="de-DE" strike="sngStrike" kern="0" dirty="0">
              <a:solidFill>
                <a:srgbClr val="5C6971"/>
              </a:solidFill>
            </a:endParaRPr>
          </a:p>
          <a:p>
            <a:pPr marL="0" lvl="1" indent="0">
              <a:buNone/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Hubfrequenz ≙ 1. Systemmode</a:t>
            </a:r>
          </a:p>
          <a:p>
            <a:pPr marL="0" lvl="1" indent="0">
              <a:buNone/>
              <a:tabLst>
                <a:tab pos="2062163" algn="l"/>
              </a:tabLst>
            </a:pPr>
            <a:endParaRPr lang="de-DE" kern="0" dirty="0">
              <a:solidFill>
                <a:srgbClr val="5C6971"/>
              </a:solidFill>
            </a:endParaRPr>
          </a:p>
          <a:p>
            <a:pPr marL="0" indent="0">
              <a:lnSpc>
                <a:spcPct val="114000"/>
              </a:lnSpc>
              <a:tabLst>
                <a:tab pos="2062163" algn="l"/>
              </a:tabLst>
            </a:pPr>
            <a:r>
              <a:rPr lang="de-DE" kern="0" dirty="0">
                <a:solidFill>
                  <a:srgbClr val="5C6971"/>
                </a:solidFill>
              </a:rPr>
              <a:t>Einstellmöglichkeit der Hubfrequenz</a:t>
            </a:r>
            <a:br>
              <a:rPr lang="de-DE" kern="0" dirty="0">
                <a:solidFill>
                  <a:srgbClr val="5C6971"/>
                </a:solidFill>
              </a:rPr>
            </a:br>
            <a:r>
              <a:rPr lang="de-DE" kern="0" dirty="0">
                <a:solidFill>
                  <a:srgbClr val="5C6971"/>
                </a:solidFill>
              </a:rPr>
              <a:t>zwischen unterer und oberer Grenz-</a:t>
            </a:r>
            <a:br>
              <a:rPr lang="de-DE" kern="0" dirty="0">
                <a:solidFill>
                  <a:srgbClr val="5C6971"/>
                </a:solidFill>
              </a:rPr>
            </a:br>
            <a:r>
              <a:rPr lang="de-DE" kern="0" dirty="0" err="1">
                <a:solidFill>
                  <a:srgbClr val="5C6971"/>
                </a:solidFill>
              </a:rPr>
              <a:t>frequenz</a:t>
            </a:r>
            <a:r>
              <a:rPr lang="de-DE" kern="0" dirty="0"/>
              <a:t> </a:t>
            </a:r>
            <a:r>
              <a:rPr lang="de-DE" kern="0" dirty="0">
                <a:solidFill>
                  <a:srgbClr val="5C6971"/>
                </a:solidFill>
              </a:rPr>
              <a:t>nahezu stufenlos möglich</a:t>
            </a:r>
          </a:p>
          <a:p>
            <a:pPr marL="684213" lvl="1" indent="-285750">
              <a:buFont typeface="Arial" panose="020B0604020202020204" pitchFamily="34" charset="0"/>
              <a:buChar char="•"/>
              <a:tabLst>
                <a:tab pos="2062163" algn="l"/>
              </a:tabLst>
            </a:pPr>
            <a:endParaRPr lang="de-DE" kern="0" dirty="0">
              <a:solidFill>
                <a:srgbClr val="5C6971"/>
              </a:solidFill>
            </a:endParaRPr>
          </a:p>
          <a:p>
            <a:pPr marL="684213" lvl="1" indent="-285750">
              <a:buFont typeface="Arial" panose="020B0604020202020204" pitchFamily="34" charset="0"/>
              <a:buChar char="•"/>
              <a:tabLst>
                <a:tab pos="2062163" algn="l"/>
              </a:tabLst>
            </a:pPr>
            <a:endParaRPr lang="de-DE" kern="0" dirty="0">
              <a:solidFill>
                <a:srgbClr val="5C6971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88504" y="358552"/>
            <a:ext cx="8534400" cy="838200"/>
          </a:xfrm>
        </p:spPr>
        <p:txBody>
          <a:bodyPr/>
          <a:lstStyle/>
          <a:p>
            <a:pPr>
              <a:tabLst>
                <a:tab pos="2062163" algn="l"/>
              </a:tabLst>
            </a:pPr>
            <a:r>
              <a:rPr lang="de-DE" dirty="0"/>
              <a:t> 3. Rechnerische Auslegung des Prüfstandes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Seite </a:t>
            </a:r>
            <a:fld id="{FD6AB177-2F83-4B2F-B2CC-4222C06BE423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42"/>
          <a:stretch/>
        </p:blipFill>
        <p:spPr>
          <a:xfrm>
            <a:off x="4705650" y="3068960"/>
            <a:ext cx="5175223" cy="26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49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75"/>
          <a:stretch/>
        </p:blipFill>
        <p:spPr>
          <a:xfrm>
            <a:off x="1456741" y="3668618"/>
            <a:ext cx="6740238" cy="25595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Inhaltsplatzhalter 6"/>
              <p:cNvSpPr txBox="1">
                <a:spLocks/>
              </p:cNvSpPr>
              <p:nvPr/>
            </p:nvSpPr>
            <p:spPr bwMode="auto">
              <a:xfrm>
                <a:off x="488504" y="1252763"/>
                <a:ext cx="9417496" cy="5026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912813" rtl="0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rgbClr val="5C6971"/>
                    </a:solidFill>
                    <a:latin typeface="+mn-lt"/>
                    <a:ea typeface="+mn-ea"/>
                    <a:cs typeface="ＭＳ Ｐゴシック"/>
                  </a:defRPr>
                </a:lvl1pPr>
                <a:lvl2pPr marL="741363" indent="-284163" algn="l" defTabSz="912813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  <a:ea typeface="+mn-ea"/>
                    <a:cs typeface="ＭＳ Ｐゴシック"/>
                  </a:defRPr>
                </a:lvl2pPr>
                <a:lvl3pPr marL="1143000" indent="-230188" algn="l" defTabSz="912813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+mn-ea"/>
                    <a:cs typeface="ＭＳ Ｐゴシック"/>
                  </a:defRPr>
                </a:lvl3pPr>
                <a:lvl4pPr marL="1562100" indent="-228600" algn="l" defTabSz="912813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  <a:ea typeface="+mn-ea"/>
                    <a:cs typeface="ＭＳ Ｐゴシック"/>
                  </a:defRPr>
                </a:lvl4pPr>
                <a:lvl5pPr marL="1981200" indent="-228600" algn="l" defTabSz="912813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+mn-lt"/>
                    <a:ea typeface="+mn-ea"/>
                    <a:cs typeface="ＭＳ Ｐゴシック"/>
                  </a:defRPr>
                </a:lvl5pPr>
                <a:lvl6pPr marL="2438400" indent="-228600" algn="l" defTabSz="912813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895600" indent="-228600" algn="l" defTabSz="912813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352800" indent="-228600" algn="l" defTabSz="912813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10000" indent="-228600" algn="l" defTabSz="912813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342900" lvl="1" indent="-342900">
                  <a:lnSpc>
                    <a:spcPct val="114000"/>
                  </a:lnSpc>
                  <a:spcBef>
                    <a:spcPts val="600"/>
                  </a:spcBef>
                  <a:buFont typeface="Wingdings" panose="05000000000000000000" pitchFamily="2" charset="2"/>
                  <a:buChar char="Ø"/>
                  <a:tabLst>
                    <a:tab pos="2062163" algn="l"/>
                  </a:tabLst>
                </a:pPr>
                <a:r>
                  <a:rPr lang="de-DE" kern="0" dirty="0">
                    <a:solidFill>
                      <a:srgbClr val="5C6971"/>
                    </a:solidFill>
                  </a:rPr>
                  <a:t>Setup: Abstandshalter auf 180 mm </a:t>
                </a:r>
                <a:r>
                  <a:rPr lang="de-DE" b="1" u="sng" kern="0" dirty="0">
                    <a:solidFill>
                      <a:srgbClr val="5C6971"/>
                    </a:solidFill>
                  </a:rPr>
                  <a:t>mit</a:t>
                </a:r>
                <a:r>
                  <a:rPr lang="de-DE" b="1" kern="0" dirty="0">
                    <a:solidFill>
                      <a:srgbClr val="5C6971"/>
                    </a:solidFill>
                  </a:rPr>
                  <a:t> </a:t>
                </a:r>
                <a:r>
                  <a:rPr lang="de-DE" kern="0" dirty="0">
                    <a:solidFill>
                      <a:srgbClr val="5C6971"/>
                    </a:solidFill>
                  </a:rPr>
                  <a:t>eingesetzter Türdichtung</a:t>
                </a:r>
                <a:endParaRPr lang="de-DE" kern="0" dirty="0">
                  <a:solidFill>
                    <a:srgbClr val="5C6971"/>
                  </a:solidFill>
                  <a:sym typeface="Wingdings" panose="05000000000000000000" pitchFamily="2" charset="2"/>
                </a:endParaRPr>
              </a:p>
              <a:p>
                <a:pPr marL="342900" lvl="1" indent="-342900">
                  <a:lnSpc>
                    <a:spcPct val="114000"/>
                  </a:lnSpc>
                  <a:spcBef>
                    <a:spcPts val="600"/>
                  </a:spcBef>
                  <a:buFont typeface="Wingdings" panose="05000000000000000000" pitchFamily="2" charset="2"/>
                  <a:buChar char="Ø"/>
                  <a:tabLst>
                    <a:tab pos="2062163" algn="l"/>
                  </a:tabLst>
                </a:pPr>
                <a:r>
                  <a:rPr lang="de-DE" kern="0" dirty="0">
                    <a:solidFill>
                      <a:srgbClr val="5C6971"/>
                    </a:solidFill>
                    <a:sym typeface="Wingdings" panose="05000000000000000000" pitchFamily="2" charset="2"/>
                  </a:rPr>
                  <a:t>Variation der Anregungsamplitude über Ausgabespannung am Quellenmodul</a:t>
                </a:r>
              </a:p>
              <a:p>
                <a:pPr marL="342900" lvl="1" indent="-342900">
                  <a:lnSpc>
                    <a:spcPct val="114000"/>
                  </a:lnSpc>
                  <a:spcBef>
                    <a:spcPts val="600"/>
                  </a:spcBef>
                  <a:buFont typeface="Wingdings" panose="05000000000000000000" pitchFamily="2" charset="2"/>
                  <a:buChar char="Ø"/>
                  <a:tabLst>
                    <a:tab pos="2062163" algn="l"/>
                  </a:tabLst>
                </a:pPr>
                <a:r>
                  <a:rPr lang="de-DE" u="sng" kern="0" dirty="0">
                    <a:solidFill>
                      <a:srgbClr val="5C6971"/>
                    </a:solidFill>
                    <a:sym typeface="Wingdings" panose="05000000000000000000" pitchFamily="2" charset="2"/>
                  </a:rPr>
                  <a:t>kein</a:t>
                </a:r>
                <a:r>
                  <a:rPr lang="de-DE" kern="0" dirty="0">
                    <a:solidFill>
                      <a:srgbClr val="5C6971"/>
                    </a:solidFill>
                    <a:sym typeface="Wingdings" panose="05000000000000000000" pitchFamily="2" charset="2"/>
                  </a:rPr>
                  <a:t> linearer Zusammenhang zwischen Eingangs- und Ausgangsgrößen</a:t>
                </a:r>
              </a:p>
              <a:p>
                <a:pPr marL="342900" lvl="1" indent="-342900">
                  <a:lnSpc>
                    <a:spcPct val="114000"/>
                  </a:lnSpc>
                  <a:spcBef>
                    <a:spcPts val="600"/>
                  </a:spcBef>
                  <a:buFont typeface="Wingdings" panose="05000000000000000000" pitchFamily="2" charset="2"/>
                  <a:buChar char="Ø"/>
                  <a:tabLst>
                    <a:tab pos="2062163" algn="l"/>
                  </a:tabLst>
                </a:pPr>
                <a:r>
                  <a:rPr lang="de-DE" u="sng" kern="0" dirty="0">
                    <a:solidFill>
                      <a:srgbClr val="5C6971"/>
                    </a:solidFill>
                    <a:sym typeface="Wingdings" panose="05000000000000000000" pitchFamily="2" charset="2"/>
                  </a:rPr>
                  <a:t>deutlich ausgeprägte Strukturnichtlinearitäten</a:t>
                </a:r>
              </a:p>
              <a:p>
                <a:pPr marL="342900" lvl="1" indent="-342900">
                  <a:lnSpc>
                    <a:spcPct val="114000"/>
                  </a:lnSpc>
                  <a:spcBef>
                    <a:spcPts val="600"/>
                  </a:spcBef>
                  <a:buFont typeface="Wingdings" panose="05000000000000000000" pitchFamily="2" charset="2"/>
                  <a:buChar char="Ø"/>
                  <a:tabLst>
                    <a:tab pos="2062163" algn="l"/>
                  </a:tabLst>
                </a:pPr>
                <a:r>
                  <a:rPr lang="de-DE" kern="0" dirty="0">
                    <a:solidFill>
                      <a:srgbClr val="5C6971"/>
                    </a:solidFill>
                    <a:sym typeface="Wingdings" panose="05000000000000000000" pitchFamily="2" charset="2"/>
                  </a:rPr>
                  <a:t>Je höher die Anregungsamplitude, </a:t>
                </a:r>
                <a:br>
                  <a:rPr lang="de-DE" kern="0" dirty="0">
                    <a:solidFill>
                      <a:srgbClr val="5C6971"/>
                    </a:solidFill>
                    <a:sym typeface="Wingdings" panose="05000000000000000000" pitchFamily="2" charset="2"/>
                  </a:rPr>
                </a:br>
                <a:r>
                  <a:rPr lang="de-DE" kern="0" dirty="0">
                    <a:solidFill>
                      <a:srgbClr val="5C6971"/>
                    </a:solidFill>
                    <a:sym typeface="Wingdings" panose="05000000000000000000" pitchFamily="2" charset="2"/>
                  </a:rPr>
                  <a:t>… desto niedriger die Eigenfrequenz </a:t>
                </a:r>
                <a14:m>
                  <m:oMath xmlns:m="http://schemas.openxmlformats.org/officeDocument/2006/math">
                    <m:r>
                      <a:rPr lang="de-DE" sz="2000" i="1" kern="0" dirty="0" smtClean="0">
                        <a:solidFill>
                          <a:srgbClr val="5C697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de-DE" sz="2000" i="1" kern="0" dirty="0" smtClean="0">
                        <a:solidFill>
                          <a:srgbClr val="5C697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de-DE" kern="0" dirty="0">
                    <a:solidFill>
                      <a:srgbClr val="5C6971"/>
                    </a:solidFill>
                    <a:sym typeface="Wingdings" panose="05000000000000000000" pitchFamily="2" charset="2"/>
                  </a:rPr>
                  <a:t/>
                </a:r>
                <a:br>
                  <a:rPr lang="de-DE" kern="0" dirty="0">
                    <a:solidFill>
                      <a:srgbClr val="5C6971"/>
                    </a:solidFill>
                    <a:sym typeface="Wingdings" panose="05000000000000000000" pitchFamily="2" charset="2"/>
                  </a:rPr>
                </a:br>
                <a:r>
                  <a:rPr lang="de-DE" kern="0" dirty="0">
                    <a:solidFill>
                      <a:srgbClr val="5C6971"/>
                    </a:solidFill>
                    <a:sym typeface="Wingdings" panose="05000000000000000000" pitchFamily="2" charset="2"/>
                  </a:rPr>
                  <a:t>… desto höher die modale Dämpfung </a:t>
                </a:r>
                <a14:m>
                  <m:oMath xmlns:m="http://schemas.openxmlformats.org/officeDocument/2006/math">
                    <m:r>
                      <a:rPr lang="de-DE" sz="2000" i="1" kern="0" dirty="0" smtClean="0">
                        <a:solidFill>
                          <a:srgbClr val="5C697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𝐷</m:t>
                    </m:r>
                  </m:oMath>
                </a14:m>
                <a:endParaRPr lang="de-DE" sz="2000" kern="0" dirty="0">
                  <a:solidFill>
                    <a:srgbClr val="5C6971"/>
                  </a:solidFill>
                  <a:sym typeface="Wingdings" panose="05000000000000000000" pitchFamily="2" charset="2"/>
                </a:endParaRPr>
              </a:p>
              <a:p>
                <a:pPr marL="0" lvl="1" indent="0">
                  <a:buNone/>
                  <a:tabLst>
                    <a:tab pos="2062163" algn="l"/>
                  </a:tabLst>
                </a:pPr>
                <a:endParaRPr lang="de-DE" kern="0" dirty="0">
                  <a:solidFill>
                    <a:srgbClr val="5C6971"/>
                  </a:solidFill>
                  <a:sym typeface="Wingdings" panose="05000000000000000000" pitchFamily="2" charset="2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  <a:tabLst>
                    <a:tab pos="2062163" algn="l"/>
                  </a:tabLst>
                </a:pPr>
                <a:endParaRPr lang="de-DE" b="1" kern="0" dirty="0"/>
              </a:p>
              <a:p>
                <a:pPr marL="684213" lvl="1" indent="-285750">
                  <a:buFont typeface="Arial" panose="020B0604020202020204" pitchFamily="34" charset="0"/>
                  <a:buChar char="•"/>
                  <a:tabLst>
                    <a:tab pos="2062163" algn="l"/>
                  </a:tabLst>
                </a:pPr>
                <a:endParaRPr lang="de-DE" kern="0" dirty="0">
                  <a:solidFill>
                    <a:srgbClr val="5C6971"/>
                  </a:solidFill>
                </a:endParaRPr>
              </a:p>
              <a:p>
                <a:pPr marL="684213" lvl="1" indent="-285750">
                  <a:buFont typeface="Arial" panose="020B0604020202020204" pitchFamily="34" charset="0"/>
                  <a:buChar char="•"/>
                  <a:tabLst>
                    <a:tab pos="2062163" algn="l"/>
                  </a:tabLst>
                </a:pPr>
                <a:endParaRPr lang="de-DE" kern="0" dirty="0">
                  <a:solidFill>
                    <a:srgbClr val="5C6971"/>
                  </a:solidFill>
                </a:endParaRPr>
              </a:p>
            </p:txBody>
          </p:sp>
        </mc:Choice>
        <mc:Fallback xmlns="">
          <p:sp>
            <p:nvSpPr>
              <p:cNvPr id="20" name="Inhaltsplatzhalter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8504" y="1252763"/>
                <a:ext cx="9417496" cy="5026971"/>
              </a:xfrm>
              <a:prstGeom prst="rect">
                <a:avLst/>
              </a:prstGeom>
              <a:blipFill>
                <a:blip r:embed="rId4"/>
                <a:stretch>
                  <a:fillRect l="-388" t="-48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88504" y="358552"/>
            <a:ext cx="8534400" cy="838200"/>
          </a:xfrm>
        </p:spPr>
        <p:txBody>
          <a:bodyPr/>
          <a:lstStyle/>
          <a:p>
            <a:pPr lvl="1">
              <a:tabLst>
                <a:tab pos="2062163" algn="l"/>
              </a:tabLst>
            </a:pPr>
            <a:r>
              <a:rPr lang="de-DE" dirty="0"/>
              <a:t> 4.2 Variation der Anregungsamplitude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Seite </a:t>
            </a:r>
            <a:fld id="{FD6AB177-2F83-4B2F-B2CC-4222C06BE423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9" name="Rechteck 8"/>
          <p:cNvSpPr/>
          <p:nvPr/>
        </p:nvSpPr>
        <p:spPr bwMode="auto">
          <a:xfrm>
            <a:off x="8969896" y="3985250"/>
            <a:ext cx="936104" cy="52900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128464" y="5733256"/>
            <a:ext cx="360040" cy="76196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4338000" y="5013176"/>
            <a:ext cx="144016" cy="72008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208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1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A4-Papier (210x297 mm)</PresentationFormat>
  <Paragraphs>54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Leere Präsentation</vt:lpstr>
      <vt:lpstr> 1. Einleitung, Problemstellung und Zielsetzung</vt:lpstr>
      <vt:lpstr> 2. Prüfkörper und Grundkonzept des Prüfstandes</vt:lpstr>
      <vt:lpstr> 3. Rechnerische Auslegung des Prüfstandes</vt:lpstr>
      <vt:lpstr> 4.2 Variation der Anregungsamplitude</vt:lpstr>
    </vt:vector>
  </TitlesOfParts>
  <Company>Andreas Jung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Prof. Dr. Dirk Reichardt</dc:creator>
  <cp:lastModifiedBy>Marckmann-Lautenschläger, Christine</cp:lastModifiedBy>
  <cp:revision>1030</cp:revision>
  <cp:lastPrinted>2017-05-18T08:19:45Z</cp:lastPrinted>
  <dcterms:modified xsi:type="dcterms:W3CDTF">2017-08-02T06:47:04Z</dcterms:modified>
</cp:coreProperties>
</file>